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9" r:id="rId1"/>
  </p:sldMasterIdLst>
  <p:notesMasterIdLst>
    <p:notesMasterId r:id="rId55"/>
  </p:notesMasterIdLst>
  <p:sldIdLst>
    <p:sldId id="877" r:id="rId2"/>
    <p:sldId id="915" r:id="rId3"/>
    <p:sldId id="900" r:id="rId4"/>
    <p:sldId id="916" r:id="rId5"/>
    <p:sldId id="810" r:id="rId6"/>
    <p:sldId id="917" r:id="rId7"/>
    <p:sldId id="918" r:id="rId8"/>
    <p:sldId id="954" r:id="rId9"/>
    <p:sldId id="811" r:id="rId10"/>
    <p:sldId id="919" r:id="rId11"/>
    <p:sldId id="920" r:id="rId12"/>
    <p:sldId id="744" r:id="rId13"/>
    <p:sldId id="922" r:id="rId14"/>
    <p:sldId id="813" r:id="rId15"/>
    <p:sldId id="924" r:id="rId16"/>
    <p:sldId id="925" r:id="rId17"/>
    <p:sldId id="926" r:id="rId18"/>
    <p:sldId id="927" r:id="rId19"/>
    <p:sldId id="929" r:id="rId20"/>
    <p:sldId id="930" r:id="rId21"/>
    <p:sldId id="931" r:id="rId22"/>
    <p:sldId id="928" r:id="rId23"/>
    <p:sldId id="942" r:id="rId24"/>
    <p:sldId id="941" r:id="rId25"/>
    <p:sldId id="932" r:id="rId26"/>
    <p:sldId id="893" r:id="rId27"/>
    <p:sldId id="933" r:id="rId28"/>
    <p:sldId id="938" r:id="rId29"/>
    <p:sldId id="943" r:id="rId30"/>
    <p:sldId id="944" r:id="rId31"/>
    <p:sldId id="790" r:id="rId32"/>
    <p:sldId id="839" r:id="rId33"/>
    <p:sldId id="840" r:id="rId34"/>
    <p:sldId id="841" r:id="rId35"/>
    <p:sldId id="794" r:id="rId36"/>
    <p:sldId id="948" r:id="rId37"/>
    <p:sldId id="947" r:id="rId38"/>
    <p:sldId id="795" r:id="rId39"/>
    <p:sldId id="796" r:id="rId40"/>
    <p:sldId id="842" r:id="rId41"/>
    <p:sldId id="802" r:id="rId42"/>
    <p:sldId id="804" r:id="rId43"/>
    <p:sldId id="935" r:id="rId44"/>
    <p:sldId id="939" r:id="rId45"/>
    <p:sldId id="940" r:id="rId46"/>
    <p:sldId id="949" r:id="rId47"/>
    <p:sldId id="936" r:id="rId48"/>
    <p:sldId id="937" r:id="rId49"/>
    <p:sldId id="952" r:id="rId50"/>
    <p:sldId id="951" r:id="rId51"/>
    <p:sldId id="953" r:id="rId52"/>
    <p:sldId id="955" r:id="rId53"/>
    <p:sldId id="950" r:id="rId5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6C1"/>
    <a:srgbClr val="007E27"/>
    <a:srgbClr val="3C069E"/>
    <a:srgbClr val="FD6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2782" autoAdjust="0"/>
  </p:normalViewPr>
  <p:slideViewPr>
    <p:cSldViewPr snapToGrid="0">
      <p:cViewPr varScale="1">
        <p:scale>
          <a:sx n="112" d="100"/>
          <a:sy n="112" d="100"/>
        </p:scale>
        <p:origin x="29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A39A-C41A-46F2-B5DE-7623143659C4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A585C2B6-9270-4C6E-B6C3-08AA3AB312B4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DYNAMICS</a:t>
          </a:r>
        </a:p>
      </dgm:t>
    </dgm:pt>
    <dgm:pt modelId="{A0DBF49C-2948-4164-AB7D-011E562725A5}" type="parTrans" cxnId="{D6294248-B5B7-4B3E-A88B-35C91F0552C2}">
      <dgm:prSet/>
      <dgm:spPr/>
      <dgm:t>
        <a:bodyPr/>
        <a:lstStyle/>
        <a:p>
          <a:endParaRPr lang="en-CA"/>
        </a:p>
      </dgm:t>
    </dgm:pt>
    <dgm:pt modelId="{C06B586E-0B11-4E5A-ACDE-6F2A37EBF86C}" type="sibTrans" cxnId="{D6294248-B5B7-4B3E-A88B-35C91F0552C2}">
      <dgm:prSet/>
      <dgm:spPr/>
      <dgm:t>
        <a:bodyPr/>
        <a:lstStyle/>
        <a:p>
          <a:endParaRPr lang="en-CA"/>
        </a:p>
      </dgm:t>
    </dgm:pt>
    <dgm:pt modelId="{D889B81D-1F71-42F9-A718-ECFCB2A60AB2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ROBOTICS</a:t>
          </a:r>
        </a:p>
      </dgm:t>
    </dgm:pt>
    <dgm:pt modelId="{A3D09CE1-95AF-430C-B523-91AB373CE47C}" type="parTrans" cxnId="{D67B1A89-66F6-411A-8559-898F799E0A0D}">
      <dgm:prSet/>
      <dgm:spPr/>
      <dgm:t>
        <a:bodyPr/>
        <a:lstStyle/>
        <a:p>
          <a:endParaRPr lang="en-CA"/>
        </a:p>
      </dgm:t>
    </dgm:pt>
    <dgm:pt modelId="{A89A91F6-4275-4CD3-BC40-BEAD37B07BA0}" type="sibTrans" cxnId="{D67B1A89-66F6-411A-8559-898F799E0A0D}">
      <dgm:prSet/>
      <dgm:spPr/>
      <dgm:t>
        <a:bodyPr/>
        <a:lstStyle/>
        <a:p>
          <a:endParaRPr lang="en-CA"/>
        </a:p>
      </dgm:t>
    </dgm:pt>
    <dgm:pt modelId="{5F92F322-EEA6-47D1-99E9-9984CAD0D180}">
      <dgm:prSet phldrT="[Text]"/>
      <dgm:spPr/>
      <dgm:t>
        <a:bodyPr/>
        <a:lstStyle/>
        <a:p>
          <a:r>
            <a:rPr lang="en-CA" b="0" i="0" dirty="0">
              <a:latin typeface="Calibri" panose="020F0502020204030204" pitchFamily="34" charset="0"/>
            </a:rPr>
            <a:t>MACHINE LEARNING</a:t>
          </a:r>
        </a:p>
      </dgm:t>
    </dgm:pt>
    <dgm:pt modelId="{9E40D47D-CBBC-4E1B-B12F-46470A98DB84}" type="sibTrans" cxnId="{AA7D966F-9A6C-48A8-839C-9756CA42190A}">
      <dgm:prSet/>
      <dgm:spPr/>
      <dgm:t>
        <a:bodyPr/>
        <a:lstStyle/>
        <a:p>
          <a:endParaRPr lang="en-CA"/>
        </a:p>
      </dgm:t>
    </dgm:pt>
    <dgm:pt modelId="{ABC25C0D-D700-4DCA-9933-32A1E9B253EF}" type="parTrans" cxnId="{AA7D966F-9A6C-48A8-839C-9756CA42190A}">
      <dgm:prSet/>
      <dgm:spPr/>
      <dgm:t>
        <a:bodyPr/>
        <a:lstStyle/>
        <a:p>
          <a:endParaRPr lang="en-CA"/>
        </a:p>
      </dgm:t>
    </dgm:pt>
    <dgm:pt modelId="{3CFA9D85-7781-4386-A549-1A2EFDE7C160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CONTROLS</a:t>
          </a:r>
        </a:p>
      </dgm:t>
    </dgm:pt>
    <dgm:pt modelId="{A2B5193B-1A91-4B1C-833A-A4BACFE9EE74}" type="parTrans" cxnId="{ADA9A6D1-4518-43EE-B2BA-4FE8378D8821}">
      <dgm:prSet/>
      <dgm:spPr/>
      <dgm:t>
        <a:bodyPr/>
        <a:lstStyle/>
        <a:p>
          <a:endParaRPr lang="en-CA"/>
        </a:p>
      </dgm:t>
    </dgm:pt>
    <dgm:pt modelId="{7A5BC2BA-12EB-4447-8377-0348EAD737AD}" type="sibTrans" cxnId="{ADA9A6D1-4518-43EE-B2BA-4FE8378D8821}">
      <dgm:prSet/>
      <dgm:spPr/>
      <dgm:t>
        <a:bodyPr/>
        <a:lstStyle/>
        <a:p>
          <a:endParaRPr lang="en-CA"/>
        </a:p>
      </dgm:t>
    </dgm:pt>
    <dgm:pt modelId="{1F02F09F-AA55-46F3-8D3C-BD15E9489669}" type="pres">
      <dgm:prSet presAssocID="{2F6DA39A-C41A-46F2-B5DE-7623143659C4}" presName="Name0" presStyleCnt="0">
        <dgm:presLayoutVars>
          <dgm:dir/>
          <dgm:resizeHandles val="exact"/>
        </dgm:presLayoutVars>
      </dgm:prSet>
      <dgm:spPr/>
    </dgm:pt>
    <dgm:pt modelId="{6E8C644E-8E85-493A-BDF9-071690B16333}" type="pres">
      <dgm:prSet presAssocID="{A585C2B6-9270-4C6E-B6C3-08AA3AB312B4}" presName="parTxOnly" presStyleLbl="node1" presStyleIdx="0" presStyleCnt="4" custScaleX="74889" custLinFactNeighborX="-3083">
        <dgm:presLayoutVars>
          <dgm:bulletEnabled val="1"/>
        </dgm:presLayoutVars>
      </dgm:prSet>
      <dgm:spPr/>
    </dgm:pt>
    <dgm:pt modelId="{8811D8A3-F0DC-45FE-A065-7AC09D77EE49}" type="pres">
      <dgm:prSet presAssocID="{C06B586E-0B11-4E5A-ACDE-6F2A37EBF86C}" presName="parSpace" presStyleCnt="0"/>
      <dgm:spPr/>
    </dgm:pt>
    <dgm:pt modelId="{7EFD006E-1A4C-43E2-A908-D24151CA90E8}" type="pres">
      <dgm:prSet presAssocID="{3CFA9D85-7781-4386-A549-1A2EFDE7C160}" presName="parTxOnly" presStyleLbl="node1" presStyleIdx="1" presStyleCnt="4" custScaleX="109447">
        <dgm:presLayoutVars>
          <dgm:bulletEnabled val="1"/>
        </dgm:presLayoutVars>
      </dgm:prSet>
      <dgm:spPr/>
    </dgm:pt>
    <dgm:pt modelId="{4F304B07-7226-42D8-99C3-C2FA3B692123}" type="pres">
      <dgm:prSet presAssocID="{7A5BC2BA-12EB-4447-8377-0348EAD737AD}" presName="parSpace" presStyleCnt="0"/>
      <dgm:spPr/>
    </dgm:pt>
    <dgm:pt modelId="{FE23EDBC-E596-4440-8199-F6962C84437D}" type="pres">
      <dgm:prSet presAssocID="{5F92F322-EEA6-47D1-99E9-9984CAD0D180}" presName="parTxOnly" presStyleLbl="node1" presStyleIdx="2" presStyleCnt="4">
        <dgm:presLayoutVars>
          <dgm:bulletEnabled val="1"/>
        </dgm:presLayoutVars>
      </dgm:prSet>
      <dgm:spPr/>
    </dgm:pt>
    <dgm:pt modelId="{2CF68F35-CBBF-4E58-8D96-DBC426C6F625}" type="pres">
      <dgm:prSet presAssocID="{9E40D47D-CBBC-4E1B-B12F-46470A98DB84}" presName="parSpace" presStyleCnt="0"/>
      <dgm:spPr/>
    </dgm:pt>
    <dgm:pt modelId="{BDA8AEFC-513C-4889-B00B-7E3336BA2A1B}" type="pres">
      <dgm:prSet presAssocID="{D889B81D-1F71-42F9-A718-ECFCB2A60AB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D5B6001-CF33-4DF2-A26E-CB5B8D6706A9}" type="presOf" srcId="{2F6DA39A-C41A-46F2-B5DE-7623143659C4}" destId="{1F02F09F-AA55-46F3-8D3C-BD15E9489669}" srcOrd="0" destOrd="0" presId="urn:microsoft.com/office/officeart/2005/8/layout/hChevron3"/>
    <dgm:cxn modelId="{B9BDF211-1699-474A-B535-8144281BCD2C}" type="presOf" srcId="{3CFA9D85-7781-4386-A549-1A2EFDE7C160}" destId="{7EFD006E-1A4C-43E2-A908-D24151CA90E8}" srcOrd="0" destOrd="0" presId="urn:microsoft.com/office/officeart/2005/8/layout/hChevron3"/>
    <dgm:cxn modelId="{DA748C2D-CE0D-4E37-BDA8-E3A554BE017B}" type="presOf" srcId="{A585C2B6-9270-4C6E-B6C3-08AA3AB312B4}" destId="{6E8C644E-8E85-493A-BDF9-071690B16333}" srcOrd="0" destOrd="0" presId="urn:microsoft.com/office/officeart/2005/8/layout/hChevron3"/>
    <dgm:cxn modelId="{D6294248-B5B7-4B3E-A88B-35C91F0552C2}" srcId="{2F6DA39A-C41A-46F2-B5DE-7623143659C4}" destId="{A585C2B6-9270-4C6E-B6C3-08AA3AB312B4}" srcOrd="0" destOrd="0" parTransId="{A0DBF49C-2948-4164-AB7D-011E562725A5}" sibTransId="{C06B586E-0B11-4E5A-ACDE-6F2A37EBF86C}"/>
    <dgm:cxn modelId="{AA7D966F-9A6C-48A8-839C-9756CA42190A}" srcId="{2F6DA39A-C41A-46F2-B5DE-7623143659C4}" destId="{5F92F322-EEA6-47D1-99E9-9984CAD0D180}" srcOrd="2" destOrd="0" parTransId="{ABC25C0D-D700-4DCA-9933-32A1E9B253EF}" sibTransId="{9E40D47D-CBBC-4E1B-B12F-46470A98DB84}"/>
    <dgm:cxn modelId="{D67B1A89-66F6-411A-8559-898F799E0A0D}" srcId="{2F6DA39A-C41A-46F2-B5DE-7623143659C4}" destId="{D889B81D-1F71-42F9-A718-ECFCB2A60AB2}" srcOrd="3" destOrd="0" parTransId="{A3D09CE1-95AF-430C-B523-91AB373CE47C}" sibTransId="{A89A91F6-4275-4CD3-BC40-BEAD37B07BA0}"/>
    <dgm:cxn modelId="{ADA9A6D1-4518-43EE-B2BA-4FE8378D8821}" srcId="{2F6DA39A-C41A-46F2-B5DE-7623143659C4}" destId="{3CFA9D85-7781-4386-A549-1A2EFDE7C160}" srcOrd="1" destOrd="0" parTransId="{A2B5193B-1A91-4B1C-833A-A4BACFE9EE74}" sibTransId="{7A5BC2BA-12EB-4447-8377-0348EAD737AD}"/>
    <dgm:cxn modelId="{F47220E7-6CE8-44A6-8C4D-2F4998469FE4}" type="presOf" srcId="{5F92F322-EEA6-47D1-99E9-9984CAD0D180}" destId="{FE23EDBC-E596-4440-8199-F6962C84437D}" srcOrd="0" destOrd="0" presId="urn:microsoft.com/office/officeart/2005/8/layout/hChevron3"/>
    <dgm:cxn modelId="{BA3B48F3-FBB2-4534-B119-7486D841411C}" type="presOf" srcId="{D889B81D-1F71-42F9-A718-ECFCB2A60AB2}" destId="{BDA8AEFC-513C-4889-B00B-7E3336BA2A1B}" srcOrd="0" destOrd="0" presId="urn:microsoft.com/office/officeart/2005/8/layout/hChevron3"/>
    <dgm:cxn modelId="{D7660C70-4E24-443C-BEDA-D2D8FD762CB8}" type="presParOf" srcId="{1F02F09F-AA55-46F3-8D3C-BD15E9489669}" destId="{6E8C644E-8E85-493A-BDF9-071690B16333}" srcOrd="0" destOrd="0" presId="urn:microsoft.com/office/officeart/2005/8/layout/hChevron3"/>
    <dgm:cxn modelId="{D850F8A6-9E8F-4862-973F-7F11957FB457}" type="presParOf" srcId="{1F02F09F-AA55-46F3-8D3C-BD15E9489669}" destId="{8811D8A3-F0DC-45FE-A065-7AC09D77EE49}" srcOrd="1" destOrd="0" presId="urn:microsoft.com/office/officeart/2005/8/layout/hChevron3"/>
    <dgm:cxn modelId="{BE20BD8C-D7BA-464F-9C19-C60B445B3903}" type="presParOf" srcId="{1F02F09F-AA55-46F3-8D3C-BD15E9489669}" destId="{7EFD006E-1A4C-43E2-A908-D24151CA90E8}" srcOrd="2" destOrd="0" presId="urn:microsoft.com/office/officeart/2005/8/layout/hChevron3"/>
    <dgm:cxn modelId="{E10C6149-2814-46D0-81CF-216D76786C5E}" type="presParOf" srcId="{1F02F09F-AA55-46F3-8D3C-BD15E9489669}" destId="{4F304B07-7226-42D8-99C3-C2FA3B692123}" srcOrd="3" destOrd="0" presId="urn:microsoft.com/office/officeart/2005/8/layout/hChevron3"/>
    <dgm:cxn modelId="{FC7A8A68-E6B0-463D-B11D-87EA77B12946}" type="presParOf" srcId="{1F02F09F-AA55-46F3-8D3C-BD15E9489669}" destId="{FE23EDBC-E596-4440-8199-F6962C84437D}" srcOrd="4" destOrd="0" presId="urn:microsoft.com/office/officeart/2005/8/layout/hChevron3"/>
    <dgm:cxn modelId="{3F6232D2-F807-4BDA-9E4F-A248F1D507C2}" type="presParOf" srcId="{1F02F09F-AA55-46F3-8D3C-BD15E9489669}" destId="{2CF68F35-CBBF-4E58-8D96-DBC426C6F625}" srcOrd="5" destOrd="0" presId="urn:microsoft.com/office/officeart/2005/8/layout/hChevron3"/>
    <dgm:cxn modelId="{5CAA24B9-3216-4328-B04C-1001CAE532A0}" type="presParOf" srcId="{1F02F09F-AA55-46F3-8D3C-BD15E9489669}" destId="{BDA8AEFC-513C-4889-B00B-7E3336BA2A1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554358-A428-4F3A-9F56-70974B71725A}" type="doc">
      <dgm:prSet loTypeId="urn:microsoft.com/office/officeart/2005/8/layout/arrow2" loCatId="process" qsTypeId="urn:microsoft.com/office/officeart/2005/8/quickstyle/simple4" qsCatId="simple" csTypeId="urn:microsoft.com/office/officeart/2005/8/colors/accent1_1" csCatId="accent1" phldr="1"/>
      <dgm:spPr/>
    </dgm:pt>
    <dgm:pt modelId="{C6C86060-04F0-4267-B131-FE0FD92C9D7D}">
      <dgm:prSet phldrT="[Text]"/>
      <dgm:spPr/>
      <dgm:t>
        <a:bodyPr/>
        <a:lstStyle/>
        <a:p>
          <a:r>
            <a:rPr lang="en-CA" b="0" i="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Specific task, adaptation of a few input parameters only</a:t>
          </a:r>
        </a:p>
      </dgm:t>
    </dgm:pt>
    <dgm:pt modelId="{036DBDB6-318A-4A30-A091-713E923BB720}" type="parTrans" cxnId="{E1F13505-8869-40C9-B515-31B24B348479}">
      <dgm:prSet/>
      <dgm:spPr/>
      <dgm:t>
        <a:bodyPr/>
        <a:lstStyle/>
        <a:p>
          <a:endParaRPr lang="en-CA"/>
        </a:p>
      </dgm:t>
    </dgm:pt>
    <dgm:pt modelId="{E7A02564-77BB-4B2B-AABF-60FB76641E98}" type="sibTrans" cxnId="{E1F13505-8869-40C9-B515-31B24B348479}">
      <dgm:prSet/>
      <dgm:spPr/>
      <dgm:t>
        <a:bodyPr/>
        <a:lstStyle/>
        <a:p>
          <a:endParaRPr lang="en-CA"/>
        </a:p>
      </dgm:t>
    </dgm:pt>
    <dgm:pt modelId="{624C9256-39D1-4B78-B149-1648ECEBB0E8}">
      <dgm:prSet phldrT="[Text]"/>
      <dgm:spPr/>
      <dgm:t>
        <a:bodyPr/>
        <a:lstStyle/>
        <a:p>
          <a:r>
            <a:rPr lang="en-CA" b="0" i="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General task, full input trajectory adaptation</a:t>
          </a:r>
        </a:p>
      </dgm:t>
    </dgm:pt>
    <dgm:pt modelId="{8F80E939-0FC4-4584-B029-CF273F80FD07}" type="parTrans" cxnId="{658DC512-F71B-46B9-8A90-55605B23D5BB}">
      <dgm:prSet/>
      <dgm:spPr/>
      <dgm:t>
        <a:bodyPr/>
        <a:lstStyle/>
        <a:p>
          <a:endParaRPr lang="en-CA"/>
        </a:p>
      </dgm:t>
    </dgm:pt>
    <dgm:pt modelId="{4DD12546-43E0-418C-81E8-800466840453}" type="sibTrans" cxnId="{658DC512-F71B-46B9-8A90-55605B23D5BB}">
      <dgm:prSet/>
      <dgm:spPr/>
      <dgm:t>
        <a:bodyPr/>
        <a:lstStyle/>
        <a:p>
          <a:endParaRPr lang="en-CA"/>
        </a:p>
      </dgm:t>
    </dgm:pt>
    <dgm:pt modelId="{BFF5A0B9-AF57-4A61-92AE-7233ED6DA25D}">
      <dgm:prSet phldrT="[Text]"/>
      <dgm:spPr/>
      <dgm:t>
        <a:bodyPr/>
        <a:lstStyle/>
        <a:p>
          <a:r>
            <a:rPr lang="en-CA" b="0" i="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Learning with safety  guarantees</a:t>
          </a:r>
        </a:p>
      </dgm:t>
    </dgm:pt>
    <dgm:pt modelId="{4A1A21B8-500B-4D24-B598-F4840E420A03}" type="parTrans" cxnId="{FCE7BE0F-DCAE-4B95-8843-9A8BE51874FE}">
      <dgm:prSet/>
      <dgm:spPr/>
      <dgm:t>
        <a:bodyPr/>
        <a:lstStyle/>
        <a:p>
          <a:endParaRPr lang="en-CA"/>
        </a:p>
      </dgm:t>
    </dgm:pt>
    <dgm:pt modelId="{185BBAF7-EBC7-4CB2-8F3E-FCF7018368B7}" type="sibTrans" cxnId="{FCE7BE0F-DCAE-4B95-8843-9A8BE51874FE}">
      <dgm:prSet/>
      <dgm:spPr/>
      <dgm:t>
        <a:bodyPr/>
        <a:lstStyle/>
        <a:p>
          <a:endParaRPr lang="en-CA"/>
        </a:p>
      </dgm:t>
    </dgm:pt>
    <dgm:pt modelId="{C96AF8CC-9287-4FC2-AD2D-BD345F36B4DB}">
      <dgm:prSet phldrT="[Text]"/>
      <dgm:spPr/>
      <dgm:t>
        <a:bodyPr/>
        <a:lstStyle/>
        <a:p>
          <a:r>
            <a:rPr lang="en-CA" b="0" i="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Model learning, anytime learning</a:t>
          </a:r>
        </a:p>
      </dgm:t>
    </dgm:pt>
    <dgm:pt modelId="{C8DA3228-DDA0-4D5F-8929-89B45E1DE061}" type="parTrans" cxnId="{443FF4A6-7623-410B-89AB-8D2298480B31}">
      <dgm:prSet/>
      <dgm:spPr/>
      <dgm:t>
        <a:bodyPr/>
        <a:lstStyle/>
        <a:p>
          <a:endParaRPr lang="en-CA"/>
        </a:p>
      </dgm:t>
    </dgm:pt>
    <dgm:pt modelId="{182E6BDE-EA0E-41C8-9761-80356982F1D0}" type="sibTrans" cxnId="{443FF4A6-7623-410B-89AB-8D2298480B31}">
      <dgm:prSet/>
      <dgm:spPr/>
      <dgm:t>
        <a:bodyPr/>
        <a:lstStyle/>
        <a:p>
          <a:endParaRPr lang="en-CA"/>
        </a:p>
      </dgm:t>
    </dgm:pt>
    <dgm:pt modelId="{14485DB5-F05E-49F9-9DB2-85C702B5B631}" type="pres">
      <dgm:prSet presAssocID="{68554358-A428-4F3A-9F56-70974B71725A}" presName="arrowDiagram" presStyleCnt="0">
        <dgm:presLayoutVars>
          <dgm:chMax val="5"/>
          <dgm:dir/>
          <dgm:resizeHandles val="exact"/>
        </dgm:presLayoutVars>
      </dgm:prSet>
      <dgm:spPr/>
    </dgm:pt>
    <dgm:pt modelId="{D36860EA-F795-4E74-B356-866A32BFB6B2}" type="pres">
      <dgm:prSet presAssocID="{68554358-A428-4F3A-9F56-70974B71725A}" presName="arrow" presStyleLbl="bgShp" presStyleIdx="0" presStyleCnt="1"/>
      <dgm:spPr/>
    </dgm:pt>
    <dgm:pt modelId="{E49B462D-D753-456A-88C3-ACF380AC7615}" type="pres">
      <dgm:prSet presAssocID="{68554358-A428-4F3A-9F56-70974B71725A}" presName="arrowDiagram4" presStyleCnt="0"/>
      <dgm:spPr/>
    </dgm:pt>
    <dgm:pt modelId="{AD301D6F-1336-40C9-86B8-CDA4EBE9E090}" type="pres">
      <dgm:prSet presAssocID="{C6C86060-04F0-4267-B131-FE0FD92C9D7D}" presName="bullet4a" presStyleLbl="node1" presStyleIdx="0" presStyleCnt="4"/>
      <dgm:spPr/>
    </dgm:pt>
    <dgm:pt modelId="{3ACA62FC-6C4A-48D8-B8E3-7B1F464B2FF6}" type="pres">
      <dgm:prSet presAssocID="{C6C86060-04F0-4267-B131-FE0FD92C9D7D}" presName="textBox4a" presStyleLbl="revTx" presStyleIdx="0" presStyleCnt="4">
        <dgm:presLayoutVars>
          <dgm:bulletEnabled val="1"/>
        </dgm:presLayoutVars>
      </dgm:prSet>
      <dgm:spPr/>
    </dgm:pt>
    <dgm:pt modelId="{36A133C6-B217-4C5D-91FB-9B4FFAB810C7}" type="pres">
      <dgm:prSet presAssocID="{624C9256-39D1-4B78-B149-1648ECEBB0E8}" presName="bullet4b" presStyleLbl="node1" presStyleIdx="1" presStyleCnt="4"/>
      <dgm:spPr/>
    </dgm:pt>
    <dgm:pt modelId="{D281C04B-C9F1-4DD2-8256-53F932DA200E}" type="pres">
      <dgm:prSet presAssocID="{624C9256-39D1-4B78-B149-1648ECEBB0E8}" presName="textBox4b" presStyleLbl="revTx" presStyleIdx="1" presStyleCnt="4">
        <dgm:presLayoutVars>
          <dgm:bulletEnabled val="1"/>
        </dgm:presLayoutVars>
      </dgm:prSet>
      <dgm:spPr/>
    </dgm:pt>
    <dgm:pt modelId="{65C6084F-130D-48AF-842A-22E6A8AD7416}" type="pres">
      <dgm:prSet presAssocID="{C96AF8CC-9287-4FC2-AD2D-BD345F36B4DB}" presName="bullet4c" presStyleLbl="node1" presStyleIdx="2" presStyleCnt="4"/>
      <dgm:spPr/>
    </dgm:pt>
    <dgm:pt modelId="{8084CAF9-8B3A-4407-A776-0E18A5310A8A}" type="pres">
      <dgm:prSet presAssocID="{C96AF8CC-9287-4FC2-AD2D-BD345F36B4DB}" presName="textBox4c" presStyleLbl="revTx" presStyleIdx="2" presStyleCnt="4">
        <dgm:presLayoutVars>
          <dgm:bulletEnabled val="1"/>
        </dgm:presLayoutVars>
      </dgm:prSet>
      <dgm:spPr/>
    </dgm:pt>
    <dgm:pt modelId="{3B37F5D1-671E-4244-8990-6FAA7B723B9A}" type="pres">
      <dgm:prSet presAssocID="{BFF5A0B9-AF57-4A61-92AE-7233ED6DA25D}" presName="bullet4d" presStyleLbl="node1" presStyleIdx="3" presStyleCnt="4"/>
      <dgm:spPr/>
    </dgm:pt>
    <dgm:pt modelId="{AC0E5E09-992C-4968-9662-6D2C2CDFFEA8}" type="pres">
      <dgm:prSet presAssocID="{BFF5A0B9-AF57-4A61-92AE-7233ED6DA25D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E1F13505-8869-40C9-B515-31B24B348479}" srcId="{68554358-A428-4F3A-9F56-70974B71725A}" destId="{C6C86060-04F0-4267-B131-FE0FD92C9D7D}" srcOrd="0" destOrd="0" parTransId="{036DBDB6-318A-4A30-A091-713E923BB720}" sibTransId="{E7A02564-77BB-4B2B-AABF-60FB76641E98}"/>
    <dgm:cxn modelId="{FCE7BE0F-DCAE-4B95-8843-9A8BE51874FE}" srcId="{68554358-A428-4F3A-9F56-70974B71725A}" destId="{BFF5A0B9-AF57-4A61-92AE-7233ED6DA25D}" srcOrd="3" destOrd="0" parTransId="{4A1A21B8-500B-4D24-B598-F4840E420A03}" sibTransId="{185BBAF7-EBC7-4CB2-8F3E-FCF7018368B7}"/>
    <dgm:cxn modelId="{658DC512-F71B-46B9-8A90-55605B23D5BB}" srcId="{68554358-A428-4F3A-9F56-70974B71725A}" destId="{624C9256-39D1-4B78-B149-1648ECEBB0E8}" srcOrd="1" destOrd="0" parTransId="{8F80E939-0FC4-4584-B029-CF273F80FD07}" sibTransId="{4DD12546-43E0-418C-81E8-800466840453}"/>
    <dgm:cxn modelId="{6C364F2B-9BD8-48FD-B7DF-38850E6445CE}" type="presOf" srcId="{68554358-A428-4F3A-9F56-70974B71725A}" destId="{14485DB5-F05E-49F9-9DB2-85C702B5B631}" srcOrd="0" destOrd="0" presId="urn:microsoft.com/office/officeart/2005/8/layout/arrow2"/>
    <dgm:cxn modelId="{1DE5FF87-EDDF-4CC8-8A41-B1AEF2AF346D}" type="presOf" srcId="{C6C86060-04F0-4267-B131-FE0FD92C9D7D}" destId="{3ACA62FC-6C4A-48D8-B8E3-7B1F464B2FF6}" srcOrd="0" destOrd="0" presId="urn:microsoft.com/office/officeart/2005/8/layout/arrow2"/>
    <dgm:cxn modelId="{443FF4A6-7623-410B-89AB-8D2298480B31}" srcId="{68554358-A428-4F3A-9F56-70974B71725A}" destId="{C96AF8CC-9287-4FC2-AD2D-BD345F36B4DB}" srcOrd="2" destOrd="0" parTransId="{C8DA3228-DDA0-4D5F-8929-89B45E1DE061}" sibTransId="{182E6BDE-EA0E-41C8-9761-80356982F1D0}"/>
    <dgm:cxn modelId="{AFD5D5AC-2AC8-4706-A120-A052F39BF378}" type="presOf" srcId="{624C9256-39D1-4B78-B149-1648ECEBB0E8}" destId="{D281C04B-C9F1-4DD2-8256-53F932DA200E}" srcOrd="0" destOrd="0" presId="urn:microsoft.com/office/officeart/2005/8/layout/arrow2"/>
    <dgm:cxn modelId="{0B1DB3BC-25F9-451C-A4CD-001FA386565C}" type="presOf" srcId="{C96AF8CC-9287-4FC2-AD2D-BD345F36B4DB}" destId="{8084CAF9-8B3A-4407-A776-0E18A5310A8A}" srcOrd="0" destOrd="0" presId="urn:microsoft.com/office/officeart/2005/8/layout/arrow2"/>
    <dgm:cxn modelId="{F15773DA-3780-430C-ADAB-47F0B047A862}" type="presOf" srcId="{BFF5A0B9-AF57-4A61-92AE-7233ED6DA25D}" destId="{AC0E5E09-992C-4968-9662-6D2C2CDFFEA8}" srcOrd="0" destOrd="0" presId="urn:microsoft.com/office/officeart/2005/8/layout/arrow2"/>
    <dgm:cxn modelId="{EA7BCF14-FC17-4BF6-8622-68612943767B}" type="presParOf" srcId="{14485DB5-F05E-49F9-9DB2-85C702B5B631}" destId="{D36860EA-F795-4E74-B356-866A32BFB6B2}" srcOrd="0" destOrd="0" presId="urn:microsoft.com/office/officeart/2005/8/layout/arrow2"/>
    <dgm:cxn modelId="{733029F6-E745-4004-93BA-4D250AAEC0DB}" type="presParOf" srcId="{14485DB5-F05E-49F9-9DB2-85C702B5B631}" destId="{E49B462D-D753-456A-88C3-ACF380AC7615}" srcOrd="1" destOrd="0" presId="urn:microsoft.com/office/officeart/2005/8/layout/arrow2"/>
    <dgm:cxn modelId="{C7104238-7872-4022-AD7F-B67C6149B5D7}" type="presParOf" srcId="{E49B462D-D753-456A-88C3-ACF380AC7615}" destId="{AD301D6F-1336-40C9-86B8-CDA4EBE9E090}" srcOrd="0" destOrd="0" presId="urn:microsoft.com/office/officeart/2005/8/layout/arrow2"/>
    <dgm:cxn modelId="{E2EC5111-D5A3-4168-A374-316C0CAC669C}" type="presParOf" srcId="{E49B462D-D753-456A-88C3-ACF380AC7615}" destId="{3ACA62FC-6C4A-48D8-B8E3-7B1F464B2FF6}" srcOrd="1" destOrd="0" presId="urn:microsoft.com/office/officeart/2005/8/layout/arrow2"/>
    <dgm:cxn modelId="{99A20FA5-9C71-4DDB-92CA-0FCC7780E3FF}" type="presParOf" srcId="{E49B462D-D753-456A-88C3-ACF380AC7615}" destId="{36A133C6-B217-4C5D-91FB-9B4FFAB810C7}" srcOrd="2" destOrd="0" presId="urn:microsoft.com/office/officeart/2005/8/layout/arrow2"/>
    <dgm:cxn modelId="{BDF91E4F-B082-414B-8109-B83A6D04A81D}" type="presParOf" srcId="{E49B462D-D753-456A-88C3-ACF380AC7615}" destId="{D281C04B-C9F1-4DD2-8256-53F932DA200E}" srcOrd="3" destOrd="0" presId="urn:microsoft.com/office/officeart/2005/8/layout/arrow2"/>
    <dgm:cxn modelId="{7E0B2318-7645-4ED7-92AD-B082A6ED3975}" type="presParOf" srcId="{E49B462D-D753-456A-88C3-ACF380AC7615}" destId="{65C6084F-130D-48AF-842A-22E6A8AD7416}" srcOrd="4" destOrd="0" presId="urn:microsoft.com/office/officeart/2005/8/layout/arrow2"/>
    <dgm:cxn modelId="{3B760360-C293-4C96-80C8-31DA674B1B91}" type="presParOf" srcId="{E49B462D-D753-456A-88C3-ACF380AC7615}" destId="{8084CAF9-8B3A-4407-A776-0E18A5310A8A}" srcOrd="5" destOrd="0" presId="urn:microsoft.com/office/officeart/2005/8/layout/arrow2"/>
    <dgm:cxn modelId="{995B8D34-DB8D-4E02-B3B3-5325E12BC7F4}" type="presParOf" srcId="{E49B462D-D753-456A-88C3-ACF380AC7615}" destId="{3B37F5D1-671E-4244-8990-6FAA7B723B9A}" srcOrd="6" destOrd="0" presId="urn:microsoft.com/office/officeart/2005/8/layout/arrow2"/>
    <dgm:cxn modelId="{970A0333-C195-4E48-BF95-FA26088F8436}" type="presParOf" srcId="{E49B462D-D753-456A-88C3-ACF380AC7615}" destId="{AC0E5E09-992C-4968-9662-6D2C2CDFFEA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6DA39A-C41A-46F2-B5DE-7623143659C4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A585C2B6-9270-4C6E-B6C3-08AA3AB312B4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DYNAMICS</a:t>
          </a:r>
        </a:p>
      </dgm:t>
    </dgm:pt>
    <dgm:pt modelId="{A0DBF49C-2948-4164-AB7D-011E562725A5}" type="parTrans" cxnId="{D6294248-B5B7-4B3E-A88B-35C91F0552C2}">
      <dgm:prSet/>
      <dgm:spPr/>
      <dgm:t>
        <a:bodyPr/>
        <a:lstStyle/>
        <a:p>
          <a:endParaRPr lang="en-CA"/>
        </a:p>
      </dgm:t>
    </dgm:pt>
    <dgm:pt modelId="{C06B586E-0B11-4E5A-ACDE-6F2A37EBF86C}" type="sibTrans" cxnId="{D6294248-B5B7-4B3E-A88B-35C91F0552C2}">
      <dgm:prSet/>
      <dgm:spPr/>
      <dgm:t>
        <a:bodyPr/>
        <a:lstStyle/>
        <a:p>
          <a:endParaRPr lang="en-CA"/>
        </a:p>
      </dgm:t>
    </dgm:pt>
    <dgm:pt modelId="{D889B81D-1F71-42F9-A718-ECFCB2A60AB2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ROBOTICS</a:t>
          </a:r>
        </a:p>
      </dgm:t>
    </dgm:pt>
    <dgm:pt modelId="{A3D09CE1-95AF-430C-B523-91AB373CE47C}" type="parTrans" cxnId="{D67B1A89-66F6-411A-8559-898F799E0A0D}">
      <dgm:prSet/>
      <dgm:spPr/>
      <dgm:t>
        <a:bodyPr/>
        <a:lstStyle/>
        <a:p>
          <a:endParaRPr lang="en-CA"/>
        </a:p>
      </dgm:t>
    </dgm:pt>
    <dgm:pt modelId="{A89A91F6-4275-4CD3-BC40-BEAD37B07BA0}" type="sibTrans" cxnId="{D67B1A89-66F6-411A-8559-898F799E0A0D}">
      <dgm:prSet/>
      <dgm:spPr/>
      <dgm:t>
        <a:bodyPr/>
        <a:lstStyle/>
        <a:p>
          <a:endParaRPr lang="en-CA"/>
        </a:p>
      </dgm:t>
    </dgm:pt>
    <dgm:pt modelId="{5F92F322-EEA6-47D1-99E9-9984CAD0D180}">
      <dgm:prSet phldrT="[Text]"/>
      <dgm:spPr/>
      <dgm:t>
        <a:bodyPr/>
        <a:lstStyle/>
        <a:p>
          <a:r>
            <a:rPr lang="en-CA" b="0" i="0" dirty="0">
              <a:latin typeface="Calibri" panose="020F0502020204030204" pitchFamily="34" charset="0"/>
            </a:rPr>
            <a:t>MACHINE LEARNING</a:t>
          </a:r>
        </a:p>
      </dgm:t>
    </dgm:pt>
    <dgm:pt modelId="{9E40D47D-CBBC-4E1B-B12F-46470A98DB84}" type="sibTrans" cxnId="{AA7D966F-9A6C-48A8-839C-9756CA42190A}">
      <dgm:prSet/>
      <dgm:spPr/>
      <dgm:t>
        <a:bodyPr/>
        <a:lstStyle/>
        <a:p>
          <a:endParaRPr lang="en-CA"/>
        </a:p>
      </dgm:t>
    </dgm:pt>
    <dgm:pt modelId="{ABC25C0D-D700-4DCA-9933-32A1E9B253EF}" type="parTrans" cxnId="{AA7D966F-9A6C-48A8-839C-9756CA42190A}">
      <dgm:prSet/>
      <dgm:spPr/>
      <dgm:t>
        <a:bodyPr/>
        <a:lstStyle/>
        <a:p>
          <a:endParaRPr lang="en-CA"/>
        </a:p>
      </dgm:t>
    </dgm:pt>
    <dgm:pt modelId="{3CFA9D85-7781-4386-A549-1A2EFDE7C160}">
      <dgm:prSet phldrT="[Text]" custT="1"/>
      <dgm:spPr/>
      <dgm:t>
        <a:bodyPr/>
        <a:lstStyle/>
        <a:p>
          <a:r>
            <a:rPr lang="en-CA" sz="2400" b="0" i="0" dirty="0">
              <a:latin typeface="Calibri" panose="020F0502020204030204" pitchFamily="34" charset="0"/>
            </a:rPr>
            <a:t>CONTROLS</a:t>
          </a:r>
        </a:p>
      </dgm:t>
    </dgm:pt>
    <dgm:pt modelId="{A2B5193B-1A91-4B1C-833A-A4BACFE9EE74}" type="parTrans" cxnId="{ADA9A6D1-4518-43EE-B2BA-4FE8378D8821}">
      <dgm:prSet/>
      <dgm:spPr/>
      <dgm:t>
        <a:bodyPr/>
        <a:lstStyle/>
        <a:p>
          <a:endParaRPr lang="en-CA"/>
        </a:p>
      </dgm:t>
    </dgm:pt>
    <dgm:pt modelId="{7A5BC2BA-12EB-4447-8377-0348EAD737AD}" type="sibTrans" cxnId="{ADA9A6D1-4518-43EE-B2BA-4FE8378D8821}">
      <dgm:prSet/>
      <dgm:spPr/>
      <dgm:t>
        <a:bodyPr/>
        <a:lstStyle/>
        <a:p>
          <a:endParaRPr lang="en-CA"/>
        </a:p>
      </dgm:t>
    </dgm:pt>
    <dgm:pt modelId="{1F02F09F-AA55-46F3-8D3C-BD15E9489669}" type="pres">
      <dgm:prSet presAssocID="{2F6DA39A-C41A-46F2-B5DE-7623143659C4}" presName="Name0" presStyleCnt="0">
        <dgm:presLayoutVars>
          <dgm:dir/>
          <dgm:resizeHandles val="exact"/>
        </dgm:presLayoutVars>
      </dgm:prSet>
      <dgm:spPr/>
    </dgm:pt>
    <dgm:pt modelId="{6E8C644E-8E85-493A-BDF9-071690B16333}" type="pres">
      <dgm:prSet presAssocID="{A585C2B6-9270-4C6E-B6C3-08AA3AB312B4}" presName="parTxOnly" presStyleLbl="node1" presStyleIdx="0" presStyleCnt="4" custScaleX="74889" custLinFactNeighborX="-3083">
        <dgm:presLayoutVars>
          <dgm:bulletEnabled val="1"/>
        </dgm:presLayoutVars>
      </dgm:prSet>
      <dgm:spPr/>
    </dgm:pt>
    <dgm:pt modelId="{8811D8A3-F0DC-45FE-A065-7AC09D77EE49}" type="pres">
      <dgm:prSet presAssocID="{C06B586E-0B11-4E5A-ACDE-6F2A37EBF86C}" presName="parSpace" presStyleCnt="0"/>
      <dgm:spPr/>
    </dgm:pt>
    <dgm:pt modelId="{7EFD006E-1A4C-43E2-A908-D24151CA90E8}" type="pres">
      <dgm:prSet presAssocID="{3CFA9D85-7781-4386-A549-1A2EFDE7C160}" presName="parTxOnly" presStyleLbl="node1" presStyleIdx="1" presStyleCnt="4" custScaleX="109447">
        <dgm:presLayoutVars>
          <dgm:bulletEnabled val="1"/>
        </dgm:presLayoutVars>
      </dgm:prSet>
      <dgm:spPr/>
    </dgm:pt>
    <dgm:pt modelId="{4F304B07-7226-42D8-99C3-C2FA3B692123}" type="pres">
      <dgm:prSet presAssocID="{7A5BC2BA-12EB-4447-8377-0348EAD737AD}" presName="parSpace" presStyleCnt="0"/>
      <dgm:spPr/>
    </dgm:pt>
    <dgm:pt modelId="{FE23EDBC-E596-4440-8199-F6962C84437D}" type="pres">
      <dgm:prSet presAssocID="{5F92F322-EEA6-47D1-99E9-9984CAD0D180}" presName="parTxOnly" presStyleLbl="node1" presStyleIdx="2" presStyleCnt="4">
        <dgm:presLayoutVars>
          <dgm:bulletEnabled val="1"/>
        </dgm:presLayoutVars>
      </dgm:prSet>
      <dgm:spPr/>
    </dgm:pt>
    <dgm:pt modelId="{2CF68F35-CBBF-4E58-8D96-DBC426C6F625}" type="pres">
      <dgm:prSet presAssocID="{9E40D47D-CBBC-4E1B-B12F-46470A98DB84}" presName="parSpace" presStyleCnt="0"/>
      <dgm:spPr/>
    </dgm:pt>
    <dgm:pt modelId="{BDA8AEFC-513C-4889-B00B-7E3336BA2A1B}" type="pres">
      <dgm:prSet presAssocID="{D889B81D-1F71-42F9-A718-ECFCB2A60AB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D5B6001-CF33-4DF2-A26E-CB5B8D6706A9}" type="presOf" srcId="{2F6DA39A-C41A-46F2-B5DE-7623143659C4}" destId="{1F02F09F-AA55-46F3-8D3C-BD15E9489669}" srcOrd="0" destOrd="0" presId="urn:microsoft.com/office/officeart/2005/8/layout/hChevron3"/>
    <dgm:cxn modelId="{B9BDF211-1699-474A-B535-8144281BCD2C}" type="presOf" srcId="{3CFA9D85-7781-4386-A549-1A2EFDE7C160}" destId="{7EFD006E-1A4C-43E2-A908-D24151CA90E8}" srcOrd="0" destOrd="0" presId="urn:microsoft.com/office/officeart/2005/8/layout/hChevron3"/>
    <dgm:cxn modelId="{DA748C2D-CE0D-4E37-BDA8-E3A554BE017B}" type="presOf" srcId="{A585C2B6-9270-4C6E-B6C3-08AA3AB312B4}" destId="{6E8C644E-8E85-493A-BDF9-071690B16333}" srcOrd="0" destOrd="0" presId="urn:microsoft.com/office/officeart/2005/8/layout/hChevron3"/>
    <dgm:cxn modelId="{D6294248-B5B7-4B3E-A88B-35C91F0552C2}" srcId="{2F6DA39A-C41A-46F2-B5DE-7623143659C4}" destId="{A585C2B6-9270-4C6E-B6C3-08AA3AB312B4}" srcOrd="0" destOrd="0" parTransId="{A0DBF49C-2948-4164-AB7D-011E562725A5}" sibTransId="{C06B586E-0B11-4E5A-ACDE-6F2A37EBF86C}"/>
    <dgm:cxn modelId="{AA7D966F-9A6C-48A8-839C-9756CA42190A}" srcId="{2F6DA39A-C41A-46F2-B5DE-7623143659C4}" destId="{5F92F322-EEA6-47D1-99E9-9984CAD0D180}" srcOrd="2" destOrd="0" parTransId="{ABC25C0D-D700-4DCA-9933-32A1E9B253EF}" sibTransId="{9E40D47D-CBBC-4E1B-B12F-46470A98DB84}"/>
    <dgm:cxn modelId="{D67B1A89-66F6-411A-8559-898F799E0A0D}" srcId="{2F6DA39A-C41A-46F2-B5DE-7623143659C4}" destId="{D889B81D-1F71-42F9-A718-ECFCB2A60AB2}" srcOrd="3" destOrd="0" parTransId="{A3D09CE1-95AF-430C-B523-91AB373CE47C}" sibTransId="{A89A91F6-4275-4CD3-BC40-BEAD37B07BA0}"/>
    <dgm:cxn modelId="{ADA9A6D1-4518-43EE-B2BA-4FE8378D8821}" srcId="{2F6DA39A-C41A-46F2-B5DE-7623143659C4}" destId="{3CFA9D85-7781-4386-A549-1A2EFDE7C160}" srcOrd="1" destOrd="0" parTransId="{A2B5193B-1A91-4B1C-833A-A4BACFE9EE74}" sibTransId="{7A5BC2BA-12EB-4447-8377-0348EAD737AD}"/>
    <dgm:cxn modelId="{F47220E7-6CE8-44A6-8C4D-2F4998469FE4}" type="presOf" srcId="{5F92F322-EEA6-47D1-99E9-9984CAD0D180}" destId="{FE23EDBC-E596-4440-8199-F6962C84437D}" srcOrd="0" destOrd="0" presId="urn:microsoft.com/office/officeart/2005/8/layout/hChevron3"/>
    <dgm:cxn modelId="{BA3B48F3-FBB2-4534-B119-7486D841411C}" type="presOf" srcId="{D889B81D-1F71-42F9-A718-ECFCB2A60AB2}" destId="{BDA8AEFC-513C-4889-B00B-7E3336BA2A1B}" srcOrd="0" destOrd="0" presId="urn:microsoft.com/office/officeart/2005/8/layout/hChevron3"/>
    <dgm:cxn modelId="{D7660C70-4E24-443C-BEDA-D2D8FD762CB8}" type="presParOf" srcId="{1F02F09F-AA55-46F3-8D3C-BD15E9489669}" destId="{6E8C644E-8E85-493A-BDF9-071690B16333}" srcOrd="0" destOrd="0" presId="urn:microsoft.com/office/officeart/2005/8/layout/hChevron3"/>
    <dgm:cxn modelId="{D850F8A6-9E8F-4862-973F-7F11957FB457}" type="presParOf" srcId="{1F02F09F-AA55-46F3-8D3C-BD15E9489669}" destId="{8811D8A3-F0DC-45FE-A065-7AC09D77EE49}" srcOrd="1" destOrd="0" presId="urn:microsoft.com/office/officeart/2005/8/layout/hChevron3"/>
    <dgm:cxn modelId="{BE20BD8C-D7BA-464F-9C19-C60B445B3903}" type="presParOf" srcId="{1F02F09F-AA55-46F3-8D3C-BD15E9489669}" destId="{7EFD006E-1A4C-43E2-A908-D24151CA90E8}" srcOrd="2" destOrd="0" presId="urn:microsoft.com/office/officeart/2005/8/layout/hChevron3"/>
    <dgm:cxn modelId="{E10C6149-2814-46D0-81CF-216D76786C5E}" type="presParOf" srcId="{1F02F09F-AA55-46F3-8D3C-BD15E9489669}" destId="{4F304B07-7226-42D8-99C3-C2FA3B692123}" srcOrd="3" destOrd="0" presId="urn:microsoft.com/office/officeart/2005/8/layout/hChevron3"/>
    <dgm:cxn modelId="{FC7A8A68-E6B0-463D-B11D-87EA77B12946}" type="presParOf" srcId="{1F02F09F-AA55-46F3-8D3C-BD15E9489669}" destId="{FE23EDBC-E596-4440-8199-F6962C84437D}" srcOrd="4" destOrd="0" presId="urn:microsoft.com/office/officeart/2005/8/layout/hChevron3"/>
    <dgm:cxn modelId="{3F6232D2-F807-4BDA-9E4F-A248F1D507C2}" type="presParOf" srcId="{1F02F09F-AA55-46F3-8D3C-BD15E9489669}" destId="{2CF68F35-CBBF-4E58-8D96-DBC426C6F625}" srcOrd="5" destOrd="0" presId="urn:microsoft.com/office/officeart/2005/8/layout/hChevron3"/>
    <dgm:cxn modelId="{5CAA24B9-3216-4328-B04C-1001CAE532A0}" type="presParOf" srcId="{1F02F09F-AA55-46F3-8D3C-BD15E9489669}" destId="{BDA8AEFC-513C-4889-B00B-7E3336BA2A1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C644E-8E85-493A-BDF9-071690B16333}">
      <dsp:nvSpPr>
        <dsp:cNvPr id="0" name=""/>
        <dsp:cNvSpPr/>
      </dsp:nvSpPr>
      <dsp:spPr>
        <a:xfrm>
          <a:off x="0" y="1476220"/>
          <a:ext cx="2081089" cy="1111559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DYNAMICS</a:t>
          </a:r>
        </a:p>
      </dsp:txBody>
      <dsp:txXfrm>
        <a:off x="0" y="1476220"/>
        <a:ext cx="1803199" cy="1111559"/>
      </dsp:txXfrm>
    </dsp:sp>
    <dsp:sp modelId="{7EFD006E-1A4C-43E2-A908-D24151CA90E8}">
      <dsp:nvSpPr>
        <dsp:cNvPr id="0" name=""/>
        <dsp:cNvSpPr/>
      </dsp:nvSpPr>
      <dsp:spPr>
        <a:xfrm>
          <a:off x="1528480" y="1476220"/>
          <a:ext cx="3041420" cy="1111559"/>
        </a:xfrm>
        <a:prstGeom prst="chevron">
          <a:avLst/>
        </a:prstGeom>
        <a:solidFill>
          <a:schemeClr val="accent5">
            <a:hueOff val="5338630"/>
            <a:satOff val="-17326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CONTROLS</a:t>
          </a:r>
        </a:p>
      </dsp:txBody>
      <dsp:txXfrm>
        <a:off x="2084260" y="1476220"/>
        <a:ext cx="1929861" cy="1111559"/>
      </dsp:txXfrm>
    </dsp:sp>
    <dsp:sp modelId="{FE23EDBC-E596-4440-8199-F6962C84437D}">
      <dsp:nvSpPr>
        <dsp:cNvPr id="0" name=""/>
        <dsp:cNvSpPr/>
      </dsp:nvSpPr>
      <dsp:spPr>
        <a:xfrm>
          <a:off x="4014121" y="1476220"/>
          <a:ext cx="2778898" cy="1111559"/>
        </a:xfrm>
        <a:prstGeom prst="chevron">
          <a:avLst/>
        </a:prstGeom>
        <a:solidFill>
          <a:schemeClr val="accent5">
            <a:hueOff val="10677260"/>
            <a:satOff val="-34652"/>
            <a:lumOff val="1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0" i="0" kern="1200" dirty="0">
              <a:latin typeface="Calibri" panose="020F0502020204030204" pitchFamily="34" charset="0"/>
            </a:rPr>
            <a:t>MACHINE LEARNING</a:t>
          </a:r>
        </a:p>
      </dsp:txBody>
      <dsp:txXfrm>
        <a:off x="4569901" y="1476220"/>
        <a:ext cx="1667339" cy="1111559"/>
      </dsp:txXfrm>
    </dsp:sp>
    <dsp:sp modelId="{BDA8AEFC-513C-4889-B00B-7E3336BA2A1B}">
      <dsp:nvSpPr>
        <dsp:cNvPr id="0" name=""/>
        <dsp:cNvSpPr/>
      </dsp:nvSpPr>
      <dsp:spPr>
        <a:xfrm>
          <a:off x="6237240" y="1476220"/>
          <a:ext cx="2778898" cy="1111559"/>
        </a:xfrm>
        <a:prstGeom prst="chevron">
          <a:avLst/>
        </a:prstGeom>
        <a:solidFill>
          <a:schemeClr val="accent5">
            <a:hueOff val="16015889"/>
            <a:satOff val="-51978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ROBOTICS</a:t>
          </a:r>
        </a:p>
      </dsp:txBody>
      <dsp:txXfrm>
        <a:off x="6793020" y="1476220"/>
        <a:ext cx="1667339" cy="1111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860EA-F795-4E74-B356-866A32BFB6B2}">
      <dsp:nvSpPr>
        <dsp:cNvPr id="0" name=""/>
        <dsp:cNvSpPr/>
      </dsp:nvSpPr>
      <dsp:spPr>
        <a:xfrm>
          <a:off x="97790" y="0"/>
          <a:ext cx="8186419" cy="511651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301D6F-1336-40C9-86B8-CDA4EBE9E090}">
      <dsp:nvSpPr>
        <dsp:cNvPr id="0" name=""/>
        <dsp:cNvSpPr/>
      </dsp:nvSpPr>
      <dsp:spPr>
        <a:xfrm>
          <a:off x="904152" y="3804638"/>
          <a:ext cx="188287" cy="18828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CA62FC-6C4A-48D8-B8E3-7B1F464B2FF6}">
      <dsp:nvSpPr>
        <dsp:cNvPr id="0" name=""/>
        <dsp:cNvSpPr/>
      </dsp:nvSpPr>
      <dsp:spPr>
        <a:xfrm>
          <a:off x="998296" y="3898782"/>
          <a:ext cx="1399877" cy="121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7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Specific task, adaptation of a few input parameters only</a:t>
          </a:r>
        </a:p>
      </dsp:txBody>
      <dsp:txXfrm>
        <a:off x="998296" y="3898782"/>
        <a:ext cx="1399877" cy="1217729"/>
      </dsp:txXfrm>
    </dsp:sp>
    <dsp:sp modelId="{36A133C6-B217-4C5D-91FB-9B4FFAB810C7}">
      <dsp:nvSpPr>
        <dsp:cNvPr id="0" name=""/>
        <dsp:cNvSpPr/>
      </dsp:nvSpPr>
      <dsp:spPr>
        <a:xfrm>
          <a:off x="2234445" y="2614537"/>
          <a:ext cx="327456" cy="32745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81C04B-C9F1-4DD2-8256-53F932DA200E}">
      <dsp:nvSpPr>
        <dsp:cNvPr id="0" name=""/>
        <dsp:cNvSpPr/>
      </dsp:nvSpPr>
      <dsp:spPr>
        <a:xfrm>
          <a:off x="2398174" y="2778266"/>
          <a:ext cx="1719148" cy="233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513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General task, full input trajectory adaptation</a:t>
          </a:r>
        </a:p>
      </dsp:txBody>
      <dsp:txXfrm>
        <a:off x="2398174" y="2778266"/>
        <a:ext cx="1719148" cy="2338245"/>
      </dsp:txXfrm>
    </dsp:sp>
    <dsp:sp modelId="{65C6084F-130D-48AF-842A-22E6A8AD7416}">
      <dsp:nvSpPr>
        <dsp:cNvPr id="0" name=""/>
        <dsp:cNvSpPr/>
      </dsp:nvSpPr>
      <dsp:spPr>
        <a:xfrm>
          <a:off x="3933127" y="1737567"/>
          <a:ext cx="433880" cy="4338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84CAF9-8B3A-4407-A776-0E18A5310A8A}">
      <dsp:nvSpPr>
        <dsp:cNvPr id="0" name=""/>
        <dsp:cNvSpPr/>
      </dsp:nvSpPr>
      <dsp:spPr>
        <a:xfrm>
          <a:off x="4150067" y="1954507"/>
          <a:ext cx="1719148" cy="3162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904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Model learning, anytime learning</a:t>
          </a:r>
        </a:p>
      </dsp:txBody>
      <dsp:txXfrm>
        <a:off x="4150067" y="1954507"/>
        <a:ext cx="1719148" cy="3162004"/>
      </dsp:txXfrm>
    </dsp:sp>
    <dsp:sp modelId="{3B37F5D1-671E-4244-8990-6FAA7B723B9A}">
      <dsp:nvSpPr>
        <dsp:cNvPr id="0" name=""/>
        <dsp:cNvSpPr/>
      </dsp:nvSpPr>
      <dsp:spPr>
        <a:xfrm>
          <a:off x="5783258" y="1157355"/>
          <a:ext cx="581235" cy="58123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0E5E09-992C-4968-9662-6D2C2CDFFEA8}">
      <dsp:nvSpPr>
        <dsp:cNvPr id="0" name=""/>
        <dsp:cNvSpPr/>
      </dsp:nvSpPr>
      <dsp:spPr>
        <a:xfrm>
          <a:off x="6073876" y="1447972"/>
          <a:ext cx="1719148" cy="3668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985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0" i="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rPr>
            <a:t>Learning with safety  guarantees</a:t>
          </a:r>
        </a:p>
      </dsp:txBody>
      <dsp:txXfrm>
        <a:off x="6073876" y="1447972"/>
        <a:ext cx="1719148" cy="3668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C644E-8E85-493A-BDF9-071690B16333}">
      <dsp:nvSpPr>
        <dsp:cNvPr id="0" name=""/>
        <dsp:cNvSpPr/>
      </dsp:nvSpPr>
      <dsp:spPr>
        <a:xfrm>
          <a:off x="0" y="1476220"/>
          <a:ext cx="2081089" cy="1111559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DYNAMICS</a:t>
          </a:r>
        </a:p>
      </dsp:txBody>
      <dsp:txXfrm>
        <a:off x="0" y="1476220"/>
        <a:ext cx="1803199" cy="1111559"/>
      </dsp:txXfrm>
    </dsp:sp>
    <dsp:sp modelId="{7EFD006E-1A4C-43E2-A908-D24151CA90E8}">
      <dsp:nvSpPr>
        <dsp:cNvPr id="0" name=""/>
        <dsp:cNvSpPr/>
      </dsp:nvSpPr>
      <dsp:spPr>
        <a:xfrm>
          <a:off x="1528480" y="1476220"/>
          <a:ext cx="3041420" cy="1111559"/>
        </a:xfrm>
        <a:prstGeom prst="chevron">
          <a:avLst/>
        </a:prstGeom>
        <a:solidFill>
          <a:schemeClr val="accent5">
            <a:hueOff val="5338630"/>
            <a:satOff val="-17326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CONTROLS</a:t>
          </a:r>
        </a:p>
      </dsp:txBody>
      <dsp:txXfrm>
        <a:off x="2084260" y="1476220"/>
        <a:ext cx="1929861" cy="1111559"/>
      </dsp:txXfrm>
    </dsp:sp>
    <dsp:sp modelId="{FE23EDBC-E596-4440-8199-F6962C84437D}">
      <dsp:nvSpPr>
        <dsp:cNvPr id="0" name=""/>
        <dsp:cNvSpPr/>
      </dsp:nvSpPr>
      <dsp:spPr>
        <a:xfrm>
          <a:off x="4014121" y="1476220"/>
          <a:ext cx="2778898" cy="1111559"/>
        </a:xfrm>
        <a:prstGeom prst="chevron">
          <a:avLst/>
        </a:prstGeom>
        <a:solidFill>
          <a:schemeClr val="accent5">
            <a:hueOff val="10677260"/>
            <a:satOff val="-34652"/>
            <a:lumOff val="1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0" i="0" kern="1200" dirty="0">
              <a:latin typeface="Calibri" panose="020F0502020204030204" pitchFamily="34" charset="0"/>
            </a:rPr>
            <a:t>MACHINE LEARNING</a:t>
          </a:r>
        </a:p>
      </dsp:txBody>
      <dsp:txXfrm>
        <a:off x="4569901" y="1476220"/>
        <a:ext cx="1667339" cy="1111559"/>
      </dsp:txXfrm>
    </dsp:sp>
    <dsp:sp modelId="{BDA8AEFC-513C-4889-B00B-7E3336BA2A1B}">
      <dsp:nvSpPr>
        <dsp:cNvPr id="0" name=""/>
        <dsp:cNvSpPr/>
      </dsp:nvSpPr>
      <dsp:spPr>
        <a:xfrm>
          <a:off x="6237240" y="1476220"/>
          <a:ext cx="2778898" cy="1111559"/>
        </a:xfrm>
        <a:prstGeom prst="chevron">
          <a:avLst/>
        </a:prstGeom>
        <a:solidFill>
          <a:schemeClr val="accent5">
            <a:hueOff val="16015889"/>
            <a:satOff val="-51978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latin typeface="Calibri" panose="020F0502020204030204" pitchFamily="34" charset="0"/>
            </a:rPr>
            <a:t>ROBOTICS</a:t>
          </a:r>
        </a:p>
      </dsp:txBody>
      <dsp:txXfrm>
        <a:off x="6793020" y="1476220"/>
        <a:ext cx="1667339" cy="1111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C8B342-3FE0-4297-9E64-858F2EE73B97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A3A6E6-34AC-402A-B438-5A9764C2E1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5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66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-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.g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/>
              <a:t>B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.mass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.inertia_xx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 err="1">
                <a:solidFill>
                  <a:srgbClr val="72737A"/>
                </a:solidFill>
                <a:effectLst/>
              </a:rPr>
              <a:t>cont</a:t>
            </a:r>
            <a:r>
              <a:rPr lang="en-CA" dirty="0">
                <a:solidFill>
                  <a:srgbClr val="72737A"/>
                </a:solidFill>
                <a:effectLst/>
              </a:rPr>
              <a:t> </a:t>
            </a:r>
            <a:r>
              <a:rPr lang="en-CA" dirty="0"/>
              <a:t>= </a:t>
            </a:r>
            <a:r>
              <a:rPr lang="en-CA" dirty="0" err="1"/>
              <a:t>np.concatenate</a:t>
            </a:r>
            <a:r>
              <a:rPr lang="en-CA" dirty="0"/>
              <a:t>((B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A.dot(B)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A.dot(A.dot(B))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A.dot(A.dot(A.dot(B)))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A.dot(A.dot(A.dot(A.dot(B))))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A.dot(A.dot(A.dot(A.dot(A.dot(B))))) 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AA4926"/>
                </a:solidFill>
                <a:effectLst/>
              </a:rPr>
              <a:t>axis</a:t>
            </a:r>
            <a:r>
              <a:rPr lang="en-CA" dirty="0"/>
              <a:t>=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31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0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6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That</a:t>
            </a:r>
            <a:r>
              <a:rPr lang="en-CA" baseline="0" dirty="0"/>
              <a:t> is, there is a </a:t>
            </a:r>
            <a:r>
              <a:rPr lang="en-CA" b="1" baseline="0" dirty="0"/>
              <a:t>computer that controls </a:t>
            </a:r>
            <a:r>
              <a:rPr lang="en-CA" baseline="0" dirty="0"/>
              <a:t>one or multiple robots at the same time. Specifically, I have been working with unmanned aerial vehicles for the past 6 years – these are </a:t>
            </a:r>
            <a:r>
              <a:rPr lang="en-CA" b="1" baseline="0" dirty="0"/>
              <a:t>so-called quadrocopters</a:t>
            </a:r>
            <a:r>
              <a:rPr lang="en-CA" baseline="0" dirty="0"/>
              <a:t>. They have four rotors that can be controlled separately and </a:t>
            </a:r>
            <a:r>
              <a:rPr lang="en-CA" b="1" baseline="0" dirty="0"/>
              <a:t>enable very agile, aggressive maneuvers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58BB1-019F-9B47-97C4-741D120F95A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2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That</a:t>
            </a:r>
            <a:r>
              <a:rPr lang="en-CA" baseline="0" dirty="0"/>
              <a:t> is, there is a </a:t>
            </a:r>
            <a:r>
              <a:rPr lang="en-CA" b="1" baseline="0" dirty="0"/>
              <a:t>computer that controls </a:t>
            </a:r>
            <a:r>
              <a:rPr lang="en-CA" baseline="0" dirty="0"/>
              <a:t>one or multiple robots at the same time. Specifically, I have been working with unmanned aerial vehicles for the past 6 years – these are </a:t>
            </a:r>
            <a:r>
              <a:rPr lang="en-CA" b="1" baseline="0" dirty="0"/>
              <a:t>so-called quadrocopters</a:t>
            </a:r>
            <a:r>
              <a:rPr lang="en-CA" baseline="0" dirty="0"/>
              <a:t>. They have four rotors that can be controlled separately and </a:t>
            </a:r>
            <a:r>
              <a:rPr lang="en-CA" b="1" baseline="0" dirty="0"/>
              <a:t>enable very agile, aggressive maneuvers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58BB1-019F-9B47-97C4-741D120F95A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2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-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.g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/>
              <a:t>B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.mass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.inertia_xx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 err="1">
                <a:solidFill>
                  <a:srgbClr val="72737A"/>
                </a:solidFill>
                <a:effectLst/>
              </a:rPr>
              <a:t>cont</a:t>
            </a:r>
            <a:r>
              <a:rPr lang="en-CA" dirty="0">
                <a:solidFill>
                  <a:srgbClr val="72737A"/>
                </a:solidFill>
                <a:effectLst/>
              </a:rPr>
              <a:t> </a:t>
            </a:r>
            <a:r>
              <a:rPr lang="en-CA" dirty="0"/>
              <a:t>= </a:t>
            </a:r>
            <a:r>
              <a:rPr lang="en-CA" dirty="0" err="1"/>
              <a:t>np.concatenate</a:t>
            </a:r>
            <a:r>
              <a:rPr lang="en-CA" dirty="0"/>
              <a:t>((B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A.dot(B)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A.dot(A.dot(B))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A.dot(A.dot(A.dot(B)))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A.dot(A.dot(A.dot(A.dot(B))))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A.dot(A.dot(A.dot(A.dot(A.dot(B))))) 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AA4926"/>
                </a:solidFill>
                <a:effectLst/>
              </a:rPr>
              <a:t>axis</a:t>
            </a:r>
            <a:r>
              <a:rPr lang="en-CA" dirty="0"/>
              <a:t>=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8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-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.g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/>
              <a:t>B = </a:t>
            </a:r>
            <a:r>
              <a:rPr lang="en-CA" dirty="0" err="1"/>
              <a:t>np.array</a:t>
            </a:r>
            <a:r>
              <a:rPr lang="en-CA" dirty="0"/>
              <a:t>([[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.mass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/>
              <a:t>]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</a:t>
            </a:r>
            <a:r>
              <a:rPr lang="en-CA" dirty="0"/>
              <a:t>[</a:t>
            </a:r>
            <a:r>
              <a:rPr lang="en-CA" dirty="0">
                <a:solidFill>
                  <a:srgbClr val="6897BB"/>
                </a:solidFill>
                <a:effectLst/>
              </a:rPr>
              <a:t>0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/</a:t>
            </a:r>
            <a:r>
              <a:rPr lang="en-CA" dirty="0" err="1">
                <a:solidFill>
                  <a:srgbClr val="94558D"/>
                </a:solidFill>
                <a:effectLst/>
              </a:rPr>
              <a:t>self</a:t>
            </a:r>
            <a:r>
              <a:rPr lang="en-CA" dirty="0" err="1"/>
              <a:t>.inertia_xx</a:t>
            </a:r>
            <a:r>
              <a:rPr lang="en-CA" dirty="0"/>
              <a:t>]])</a:t>
            </a:r>
            <a:br>
              <a:rPr lang="en-CA" dirty="0"/>
            </a:br>
            <a:r>
              <a:rPr lang="en-CA" dirty="0" err="1">
                <a:solidFill>
                  <a:srgbClr val="72737A"/>
                </a:solidFill>
                <a:effectLst/>
              </a:rPr>
              <a:t>cont</a:t>
            </a:r>
            <a:r>
              <a:rPr lang="en-CA" dirty="0">
                <a:solidFill>
                  <a:srgbClr val="72737A"/>
                </a:solidFill>
                <a:effectLst/>
              </a:rPr>
              <a:t> </a:t>
            </a:r>
            <a:r>
              <a:rPr lang="en-CA" dirty="0"/>
              <a:t>= </a:t>
            </a:r>
            <a:r>
              <a:rPr lang="en-CA" dirty="0" err="1"/>
              <a:t>np.concatenate</a:t>
            </a:r>
            <a:r>
              <a:rPr lang="en-CA" dirty="0"/>
              <a:t>((B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A.dot(B)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A.dot(A.dot(B))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/>
              <a:t>A.dot(A.dot(A.dot(B)))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A.dot(A.dot(A.dot(A.dot(B))))</a:t>
            </a:r>
            <a:r>
              <a:rPr lang="en-CA" dirty="0">
                <a:solidFill>
                  <a:srgbClr val="CC7832"/>
                </a:solidFill>
                <a:effectLst/>
              </a:rPr>
              <a:t>,</a:t>
            </a:r>
            <a:br>
              <a:rPr lang="en-CA" dirty="0">
                <a:solidFill>
                  <a:srgbClr val="CC7832"/>
                </a:solidFill>
                <a:effectLst/>
              </a:rPr>
            </a:br>
            <a:r>
              <a:rPr lang="en-CA" dirty="0">
                <a:solidFill>
                  <a:srgbClr val="CC7832"/>
                </a:solidFill>
                <a:effectLst/>
              </a:rPr>
              <a:t>                       </a:t>
            </a:r>
            <a:r>
              <a:rPr lang="en-CA" dirty="0"/>
              <a:t>A.dot(A.dot(A.dot(A.dot(A.dot(B))))) )</a:t>
            </a:r>
            <a:r>
              <a:rPr lang="en-CA" dirty="0">
                <a:solidFill>
                  <a:srgbClr val="CC7832"/>
                </a:solidFill>
                <a:effectLst/>
              </a:rPr>
              <a:t>, </a:t>
            </a:r>
            <a:r>
              <a:rPr lang="en-CA" dirty="0">
                <a:solidFill>
                  <a:srgbClr val="AA4926"/>
                </a:solidFill>
                <a:effectLst/>
              </a:rPr>
              <a:t>axis</a:t>
            </a:r>
            <a:r>
              <a:rPr lang="en-CA" dirty="0"/>
              <a:t>=</a:t>
            </a:r>
            <a:r>
              <a:rPr lang="en-CA" dirty="0">
                <a:solidFill>
                  <a:srgbClr val="6897BB"/>
                </a:solidFill>
                <a:effectLst/>
              </a:rPr>
              <a:t>1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79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That</a:t>
            </a:r>
            <a:r>
              <a:rPr lang="en-CA" baseline="0" dirty="0"/>
              <a:t> is, there is a </a:t>
            </a:r>
            <a:r>
              <a:rPr lang="en-CA" b="1" baseline="0" dirty="0"/>
              <a:t>computer that controls </a:t>
            </a:r>
            <a:r>
              <a:rPr lang="en-CA" baseline="0" dirty="0"/>
              <a:t>one or multiple robots at the same time. Specifically, I have been working with unmanned aerial vehicles for the past 6 years – these are </a:t>
            </a:r>
            <a:r>
              <a:rPr lang="en-CA" b="1" baseline="0" dirty="0"/>
              <a:t>so-called quadrocopters</a:t>
            </a:r>
            <a:r>
              <a:rPr lang="en-CA" baseline="0" dirty="0"/>
              <a:t>. They have four rotors that can be controlled separately and </a:t>
            </a:r>
            <a:r>
              <a:rPr lang="en-CA" b="1" baseline="0" dirty="0"/>
              <a:t>enable very agile, aggressive maneuvers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58BB1-019F-9B47-97C4-741D120F95A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1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7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7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Focus on the attitude controller. U2 </a:t>
            </a:r>
            <a:r>
              <a:rPr lang="en-CA" dirty="0" err="1"/>
              <a:t>s.t.</a:t>
            </a:r>
            <a:r>
              <a:rPr lang="en-CA" dirty="0"/>
              <a:t> phi (differentiable) goes to the desired value. </a:t>
            </a:r>
          </a:p>
          <a:p>
            <a:r>
              <a:rPr lang="en-CA" dirty="0"/>
              <a:t>Look at equations of motion.  Relate u2 and phi. </a:t>
            </a:r>
          </a:p>
          <a:p>
            <a:r>
              <a:rPr lang="en-CA" dirty="0"/>
              <a:t>Relate phi and </a:t>
            </a:r>
            <a:r>
              <a:rPr lang="en-CA" dirty="0" err="1"/>
              <a:t>ydd</a:t>
            </a:r>
            <a:r>
              <a:rPr lang="en-CA" dirty="0"/>
              <a:t>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0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7926" y="1079406"/>
            <a:ext cx="5426474" cy="4970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9434" y="1079405"/>
            <a:ext cx="5384800" cy="4970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10"/>
          </p:nvPr>
        </p:nvSpPr>
        <p:spPr>
          <a:xfrm>
            <a:off x="11667185" y="6340988"/>
            <a:ext cx="239767" cy="23835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49">
                <a:solidFill>
                  <a:srgbClr val="002F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08EF2899-4A0C-47B2-A74F-7E862D8A10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58585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715866" y="1119560"/>
            <a:ext cx="11130855" cy="50932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sz="11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8DAF2FF1-0F85-5948-B45D-85D15C7A6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6398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95477" y="2308318"/>
            <a:ext cx="11004399" cy="50230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Autofit/>
          </a:bodyPr>
          <a:lstStyle>
            <a:lvl1pPr>
              <a:defRPr sz="2849"/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95479" y="3268264"/>
            <a:ext cx="11004399" cy="203730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8040" indent="0">
              <a:buNone/>
              <a:defRPr sz="1266"/>
            </a:lvl1pPr>
            <a:lvl2pPr marL="239833" indent="0">
              <a:buNone/>
              <a:defRPr sz="1266"/>
            </a:lvl2pPr>
            <a:lvl3pPr marL="490385" indent="0">
              <a:buNone/>
              <a:defRPr sz="1266"/>
            </a:lvl3pPr>
            <a:lvl4pPr marL="731558" indent="0">
              <a:buNone/>
              <a:defRPr sz="1266"/>
            </a:lvl4pPr>
            <a:lvl5pPr marL="972731" indent="0">
              <a:buNone/>
              <a:defRPr sz="1266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Google Shape;13;p2" descr="Google Shape;13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22" y="5533273"/>
            <a:ext cx="4387708" cy="1046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Google Shape;14;p2"/>
          <p:cNvSpPr/>
          <p:nvPr/>
        </p:nvSpPr>
        <p:spPr>
          <a:xfrm flipV="1">
            <a:off x="602921" y="3038328"/>
            <a:ext cx="11007376" cy="2233"/>
          </a:xfrm>
          <a:prstGeom prst="line">
            <a:avLst/>
          </a:prstGeom>
          <a:ln w="25400">
            <a:solidFill>
              <a:srgbClr val="010000"/>
            </a:solidFill>
            <a:miter lim="8000"/>
          </a:ln>
        </p:spPr>
        <p:txBody>
          <a:bodyPr lIns="24116" rIns="24116"/>
          <a:lstStyle/>
          <a:p>
            <a:endParaRPr sz="949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5619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59749" y="1028278"/>
            <a:ext cx="11075855" cy="4944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67185" y="6340988"/>
            <a:ext cx="239767" cy="23835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49">
                <a:solidFill>
                  <a:srgbClr val="002F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08EF2899-4A0C-47B2-A74F-7E862D8A10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13;p2" descr="Google Shape;13;p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3133" y="6062698"/>
            <a:ext cx="2763879" cy="6589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577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transition spd="med"/>
  <p:hf hdr="0" ftr="0" dt="0"/>
  <p:txStyles>
    <p:titleStyle>
      <a:lvl1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91332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1pPr>
      <a:lvl2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288925" marR="0" indent="-280988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1pPr>
      <a:lvl2pPr marL="525583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2pPr>
      <a:lvl3pPr marL="776135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3pPr>
      <a:lvl4pPr marL="1017308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4pPr>
      <a:lvl5pPr marL="1203325" marR="0" indent="-231775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5pPr>
      <a:lvl6pPr marL="1447038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1688211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1929384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2170557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3" Type="http://schemas.openxmlformats.org/officeDocument/2006/relationships/image" Target="../media/image43.png"/><Relationship Id="rId12" Type="http://schemas.openxmlformats.org/officeDocument/2006/relationships/image" Target="../media/image11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6.png"/><Relationship Id="rId15" Type="http://schemas.openxmlformats.org/officeDocument/2006/relationships/image" Target="../media/image108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55.png"/><Relationship Id="rId8" Type="http://schemas.openxmlformats.org/officeDocument/2006/relationships/image" Target="../media/image113.pn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12" Type="http://schemas.openxmlformats.org/officeDocument/2006/relationships/image" Target="../media/image117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6.png"/><Relationship Id="rId15" Type="http://schemas.openxmlformats.org/officeDocument/2006/relationships/image" Target="../media/image108.png"/><Relationship Id="rId10" Type="http://schemas.openxmlformats.org/officeDocument/2006/relationships/image" Target="../media/image115.png"/><Relationship Id="rId19" Type="http://schemas.openxmlformats.org/officeDocument/2006/relationships/image" Target="../media/image56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8" Type="http://schemas.openxmlformats.org/officeDocument/2006/relationships/image" Target="../media/image113.png"/><Relationship Id="rId18" Type="http://schemas.openxmlformats.org/officeDocument/2006/relationships/image" Target="../media/image61.png"/><Relationship Id="rId3" Type="http://schemas.openxmlformats.org/officeDocument/2006/relationships/image" Target="../media/image43.png"/><Relationship Id="rId12" Type="http://schemas.openxmlformats.org/officeDocument/2006/relationships/image" Target="../media/image117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6.png"/><Relationship Id="rId15" Type="http://schemas.openxmlformats.org/officeDocument/2006/relationships/image" Target="../media/image108.png"/><Relationship Id="rId10" Type="http://schemas.openxmlformats.org/officeDocument/2006/relationships/image" Target="../media/image115.png"/><Relationship Id="rId19" Type="http://schemas.openxmlformats.org/officeDocument/2006/relationships/image" Target="../media/image62.png"/><Relationship Id="rId14" Type="http://schemas.openxmlformats.org/officeDocument/2006/relationships/image" Target="../media/image59.png"/><Relationship Id="rId9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WExDW9J9sA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HTCsSkmADo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8_d1HSPADA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qhLnCm0KXY?feature=oembed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50.png"/><Relationship Id="rId7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70.png"/><Relationship Id="rId10" Type="http://schemas.openxmlformats.org/officeDocument/2006/relationships/image" Target="../media/image107.png"/><Relationship Id="rId4" Type="http://schemas.openxmlformats.org/officeDocument/2006/relationships/image" Target="../media/image160.png"/><Relationship Id="rId9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150.png"/><Relationship Id="rId7" Type="http://schemas.openxmlformats.org/officeDocument/2006/relationships/image" Target="../media/image112.png"/><Relationship Id="rId12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22.png"/><Relationship Id="rId5" Type="http://schemas.openxmlformats.org/officeDocument/2006/relationships/image" Target="../media/image170.png"/><Relationship Id="rId10" Type="http://schemas.openxmlformats.org/officeDocument/2006/relationships/image" Target="../media/image121.png"/><Relationship Id="rId4" Type="http://schemas.openxmlformats.org/officeDocument/2006/relationships/image" Target="../media/image160.png"/><Relationship Id="rId9" Type="http://schemas.openxmlformats.org/officeDocument/2006/relationships/image" Target="../media/image120.png"/><Relationship Id="rId1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7.png"/><Relationship Id="rId5" Type="http://schemas.openxmlformats.org/officeDocument/2006/relationships/image" Target="../media/image97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96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7.png"/><Relationship Id="rId7" Type="http://schemas.openxmlformats.org/officeDocument/2006/relationships/image" Target="../media/image15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5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.png"/><Relationship Id="rId5" Type="http://schemas.openxmlformats.org/officeDocument/2006/relationships/image" Target="../media/image97.png"/><Relationship Id="rId10" Type="http://schemas.openxmlformats.org/officeDocument/2006/relationships/image" Target="../media/image12.png"/><Relationship Id="rId4" Type="http://schemas.openxmlformats.org/officeDocument/2006/relationships/image" Target="../media/image96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9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0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AER 1216 – Fundamentals of UAVs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Lecture 12 - Quadrotor Dynamics and Control II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Karime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Pereida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, Ph.D.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Prof. Angela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Schoellig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Planar (2D) quadrotor model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Linearization 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 Nested control loop 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8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14099" y="958114"/>
                <a:ext cx="10780731" cy="5093270"/>
              </a:xfrm>
            </p:spPr>
            <p:txBody>
              <a:bodyPr>
                <a:noAutofit/>
              </a:bodyPr>
              <a:lstStyle/>
              <a:p>
                <a:pPr marL="7937" indent="0">
                  <a:buNone/>
                </a:pPr>
                <a:r>
                  <a:rPr lang="en-CA" sz="2400" dirty="0"/>
                  <a:t>Given the 2D planar quadrotor, design a controller to follow the desired differentiable trajectory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b="1" dirty="0"/>
              </a:p>
              <a:p>
                <a:pPr marL="7937" indent="0" hangingPunc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b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14099" y="958114"/>
                <a:ext cx="10780731" cy="5093270"/>
              </a:xfrm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2D Trajectory Tracking Problem Statement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A3288-B834-461D-A3E2-ED18E2D26C90}"/>
              </a:ext>
            </a:extLst>
          </p:cNvPr>
          <p:cNvGrpSpPr/>
          <p:nvPr/>
        </p:nvGrpSpPr>
        <p:grpSpPr>
          <a:xfrm>
            <a:off x="8432761" y="2212517"/>
            <a:ext cx="2264085" cy="713337"/>
            <a:chOff x="8432761" y="2212517"/>
            <a:chExt cx="2264085" cy="713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9E68FDA-8EE5-405C-99AC-43F42DBECB37}"/>
                    </a:ext>
                  </a:extLst>
                </p:cNvPr>
                <p:cNvSpPr txBox="1"/>
                <p:nvPr/>
              </p:nvSpPr>
              <p:spPr>
                <a:xfrm>
                  <a:off x="9501326" y="2212517"/>
                  <a:ext cx="1195520" cy="7133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9E68FDA-8EE5-405C-99AC-43F42DBEC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326" y="2212517"/>
                  <a:ext cx="1195520" cy="7133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591BFC1-4DED-417E-ABCF-D9FB9FA046C5}"/>
                    </a:ext>
                  </a:extLst>
                </p:cNvPr>
                <p:cNvSpPr txBox="1"/>
                <p:nvPr/>
              </p:nvSpPr>
              <p:spPr>
                <a:xfrm>
                  <a:off x="8432761" y="2370539"/>
                  <a:ext cx="10273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591BFC1-4DED-417E-ABCF-D9FB9FA0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761" y="2370539"/>
                  <a:ext cx="10273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959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B5CF1-BD2E-4E0A-ABEA-E8669F09074C}"/>
              </a:ext>
            </a:extLst>
          </p:cNvPr>
          <p:cNvGrpSpPr/>
          <p:nvPr/>
        </p:nvGrpSpPr>
        <p:grpSpPr>
          <a:xfrm>
            <a:off x="2473112" y="2370539"/>
            <a:ext cx="5957267" cy="4046458"/>
            <a:chOff x="2473112" y="2370539"/>
            <a:chExt cx="5957267" cy="404645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88228B6-71EE-4742-B88E-9DC7456E30CD}"/>
                </a:ext>
              </a:extLst>
            </p:cNvPr>
            <p:cNvGrpSpPr/>
            <p:nvPr/>
          </p:nvGrpSpPr>
          <p:grpSpPr>
            <a:xfrm>
              <a:off x="2473112" y="2370539"/>
              <a:ext cx="5957267" cy="4046458"/>
              <a:chOff x="2452487" y="2010902"/>
              <a:chExt cx="5957267" cy="404645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363C402-6060-433F-B6D0-4C54C5919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71" t="18855" r="16516" b="20410"/>
              <a:stretch/>
            </p:blipFill>
            <p:spPr>
              <a:xfrm>
                <a:off x="2750165" y="2010902"/>
                <a:ext cx="5659589" cy="3052673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835E5B-8636-4DA1-83F2-AD115C98923A}"/>
                  </a:ext>
                </a:extLst>
              </p:cNvPr>
              <p:cNvSpPr/>
              <p:nvPr/>
            </p:nvSpPr>
            <p:spPr bwMode="auto">
              <a:xfrm>
                <a:off x="2452487" y="5572339"/>
                <a:ext cx="887767" cy="485021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4200">
                  <a:solidFill>
                    <a:srgbClr val="000000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ED1969B-10E2-4EC2-9F27-1A63DE694BB4}"/>
                </a:ext>
              </a:extLst>
            </p:cNvPr>
            <p:cNvSpPr/>
            <p:nvPr/>
          </p:nvSpPr>
          <p:spPr>
            <a:xfrm>
              <a:off x="5096873" y="3275112"/>
              <a:ext cx="963263" cy="307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77B118B-16B9-494F-B03C-81CBF78732A2}"/>
              </a:ext>
            </a:extLst>
          </p:cNvPr>
          <p:cNvSpPr/>
          <p:nvPr/>
        </p:nvSpPr>
        <p:spPr>
          <a:xfrm>
            <a:off x="7402030" y="3103282"/>
            <a:ext cx="1064713" cy="861164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F807D8-E4AE-41FA-9154-D04E52872B27}"/>
              </a:ext>
            </a:extLst>
          </p:cNvPr>
          <p:cNvGrpSpPr/>
          <p:nvPr/>
        </p:nvGrpSpPr>
        <p:grpSpPr>
          <a:xfrm>
            <a:off x="7601441" y="2897716"/>
            <a:ext cx="2446439" cy="1066728"/>
            <a:chOff x="7605231" y="2343089"/>
            <a:chExt cx="2446439" cy="899786"/>
          </a:xfrm>
        </p:grpSpPr>
        <p:sp>
          <p:nvSpPr>
            <p:cNvPr id="63" name="Down Arrow 12">
              <a:extLst>
                <a:ext uri="{FF2B5EF4-FFF2-40B4-BE49-F238E27FC236}">
                  <a16:creationId xmlns:a16="http://schemas.microsoft.com/office/drawing/2014/main" id="{EC165EF5-28EB-4720-BA65-2291626D9CAF}"/>
                </a:ext>
              </a:extLst>
            </p:cNvPr>
            <p:cNvSpPr/>
            <p:nvPr/>
          </p:nvSpPr>
          <p:spPr bwMode="auto">
            <a:xfrm rot="10800000">
              <a:off x="8683496" y="2343089"/>
              <a:ext cx="218109" cy="225721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rgbClr val="000000"/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338415-1712-4A53-B7D6-D1C22705C0B6}"/>
                </a:ext>
              </a:extLst>
            </p:cNvPr>
            <p:cNvSpPr txBox="1"/>
            <p:nvPr/>
          </p:nvSpPr>
          <p:spPr>
            <a:xfrm>
              <a:off x="7605231" y="2541928"/>
              <a:ext cx="2446439" cy="700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Desired</a:t>
              </a:r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trajectory</a:t>
              </a:r>
            </a:p>
            <a:p>
              <a:pPr algn="ctr"/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(pos., vel., accel.)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7332CF6-5221-4864-9CC4-C58F56940DB3}"/>
              </a:ext>
            </a:extLst>
          </p:cNvPr>
          <p:cNvSpPr/>
          <p:nvPr/>
        </p:nvSpPr>
        <p:spPr>
          <a:xfrm>
            <a:off x="5142125" y="4579579"/>
            <a:ext cx="2259905" cy="8635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0A96980-FEFF-47F4-8ED7-DA8CA4DD68BA}"/>
                  </a:ext>
                </a:extLst>
              </p:cNvPr>
              <p:cNvSpPr txBox="1"/>
              <p:nvPr/>
            </p:nvSpPr>
            <p:spPr>
              <a:xfrm>
                <a:off x="5160905" y="4237826"/>
                <a:ext cx="5426165" cy="1136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Define control objective: </a:t>
                </a: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Make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decay exponentially to 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0A96980-FEFF-47F4-8ED7-DA8CA4DD6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05" y="4237826"/>
                <a:ext cx="5426165" cy="1136530"/>
              </a:xfrm>
              <a:prstGeom prst="rect">
                <a:avLst/>
              </a:prstGeom>
              <a:blipFill>
                <a:blip r:embed="rId6"/>
                <a:stretch>
                  <a:fillRect l="-3483" t="-8021" b="-5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256AA4-F4B2-44E7-A480-A1D5317CB1B7}"/>
                  </a:ext>
                </a:extLst>
              </p:cNvPr>
              <p:cNvSpPr txBox="1"/>
              <p:nvPr/>
            </p:nvSpPr>
            <p:spPr>
              <a:xfrm>
                <a:off x="4788962" y="3022139"/>
                <a:ext cx="1173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256AA4-F4B2-44E7-A480-A1D5317C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962" y="3022139"/>
                <a:ext cx="1173718" cy="369332"/>
              </a:xfrm>
              <a:prstGeom prst="rect">
                <a:avLst/>
              </a:prstGeom>
              <a:blipFill>
                <a:blip r:embed="rId7"/>
                <a:stretch>
                  <a:fillRect l="-2604" r="-3125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F2BBC56-4F77-4630-B0C2-A77888A35D04}"/>
              </a:ext>
            </a:extLst>
          </p:cNvPr>
          <p:cNvGrpSpPr/>
          <p:nvPr/>
        </p:nvGrpSpPr>
        <p:grpSpPr>
          <a:xfrm>
            <a:off x="498594" y="2641617"/>
            <a:ext cx="2748548" cy="1147720"/>
            <a:chOff x="498594" y="2641617"/>
            <a:chExt cx="2748548" cy="114772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4F80F-A48F-4EA7-9BD3-B63AD9034477}"/>
                </a:ext>
              </a:extLst>
            </p:cNvPr>
            <p:cNvSpPr txBox="1"/>
            <p:nvPr/>
          </p:nvSpPr>
          <p:spPr>
            <a:xfrm>
              <a:off x="498594" y="2641617"/>
              <a:ext cx="2091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 Define error: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0860F17-2BDC-466A-97DB-A6008D7C39BB}"/>
                    </a:ext>
                  </a:extLst>
                </p:cNvPr>
                <p:cNvSpPr txBox="1"/>
                <p:nvPr/>
              </p:nvSpPr>
              <p:spPr>
                <a:xfrm>
                  <a:off x="577757" y="3022139"/>
                  <a:ext cx="2669385" cy="767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CA" sz="240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0860F17-2BDC-466A-97DB-A6008D7C3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7" y="3022139"/>
                  <a:ext cx="2669385" cy="767198"/>
                </a:xfrm>
                <a:prstGeom prst="rect">
                  <a:avLst/>
                </a:prstGeom>
                <a:blipFill>
                  <a:blip r:embed="rId8"/>
                  <a:stretch>
                    <a:fillRect l="-2968" r="-1370" b="-1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7851666-3BE2-4A61-992B-F98500A126D0}"/>
              </a:ext>
            </a:extLst>
          </p:cNvPr>
          <p:cNvSpPr txBox="1"/>
          <p:nvPr/>
        </p:nvSpPr>
        <p:spPr>
          <a:xfrm>
            <a:off x="5093599" y="5416903"/>
            <a:ext cx="4283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Choose appropriate controller.</a:t>
            </a:r>
          </a:p>
        </p:txBody>
      </p:sp>
    </p:spTree>
    <p:extLst>
      <p:ext uri="{BB962C8B-B14F-4D97-AF65-F5344CB8AC3E}">
        <p14:creationId xmlns:p14="http://schemas.microsoft.com/office/powerpoint/2010/main" val="422534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9521208" y="2351342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A78C4B-4F58-409B-A308-3C5BB044A860}"/>
              </a:ext>
            </a:extLst>
          </p:cNvPr>
          <p:cNvGrpSpPr/>
          <p:nvPr/>
        </p:nvGrpSpPr>
        <p:grpSpPr>
          <a:xfrm>
            <a:off x="1492946" y="1906577"/>
            <a:ext cx="2104016" cy="2281796"/>
            <a:chOff x="1492946" y="1906577"/>
            <a:chExt cx="2104016" cy="2281796"/>
          </a:xfrm>
        </p:grpSpPr>
        <p:sp>
          <p:nvSpPr>
            <p:cNvPr id="52" name="Right Arrow 51"/>
            <p:cNvSpPr/>
            <p:nvPr/>
          </p:nvSpPr>
          <p:spPr bwMode="auto">
            <a:xfrm>
              <a:off x="3332903" y="2998345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2946" y="1906577"/>
              <a:ext cx="1183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26479" y="2699122"/>
              <a:ext cx="1384162" cy="769441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High-Level Task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56980" y="3757486"/>
              <a:ext cx="117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50" name="Curved Down Arrow 49"/>
            <p:cNvSpPr/>
            <p:nvPr/>
          </p:nvSpPr>
          <p:spPr bwMode="auto">
            <a:xfrm rot="1102039" flipH="1" flipV="1">
              <a:off x="2393839" y="3563370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53" name="Right Arrow 52"/>
          <p:cNvSpPr/>
          <p:nvPr/>
        </p:nvSpPr>
        <p:spPr bwMode="auto">
          <a:xfrm>
            <a:off x="1617738" y="2996273"/>
            <a:ext cx="264059" cy="19204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E9E40-9267-439D-9AC8-62E2C8198355}"/>
              </a:ext>
            </a:extLst>
          </p:cNvPr>
          <p:cNvSpPr txBox="1"/>
          <p:nvPr/>
        </p:nvSpPr>
        <p:spPr>
          <a:xfrm>
            <a:off x="1492946" y="5162366"/>
            <a:ext cx="9219604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 that yaw is controlled to a constant value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84A6C1-DB6F-4102-B62D-D387D5D08626}"/>
              </a:ext>
            </a:extLst>
          </p:cNvPr>
          <p:cNvGrpSpPr/>
          <p:nvPr/>
        </p:nvGrpSpPr>
        <p:grpSpPr>
          <a:xfrm>
            <a:off x="4563059" y="2070216"/>
            <a:ext cx="3482969" cy="2342109"/>
            <a:chOff x="4563059" y="2070216"/>
            <a:chExt cx="3482969" cy="2342109"/>
          </a:xfrm>
        </p:grpSpPr>
        <p:sp>
          <p:nvSpPr>
            <p:cNvPr id="25" name="TextBox 24"/>
            <p:cNvSpPr txBox="1"/>
            <p:nvPr/>
          </p:nvSpPr>
          <p:spPr>
            <a:xfrm>
              <a:off x="4563059" y="2070216"/>
              <a:ext cx="18804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Angles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angular rates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20377" y="2890141"/>
              <a:ext cx="197421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Attitude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3700" y="3642884"/>
              <a:ext cx="288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and angular rates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Meas./Estimates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6326138" y="3395752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7520506" y="297316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18F499-48AF-4973-A28D-8939F4EADE47}"/>
              </a:ext>
            </a:extLst>
          </p:cNvPr>
          <p:cNvSpPr txBox="1"/>
          <p:nvPr/>
        </p:nvSpPr>
        <p:spPr>
          <a:xfrm rot="16200000">
            <a:off x="142484" y="2893786"/>
            <a:ext cx="2474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High-level Objective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84CC9-9F76-412F-8C91-8B66568A89EC}"/>
              </a:ext>
            </a:extLst>
          </p:cNvPr>
          <p:cNvSpPr txBox="1"/>
          <p:nvPr/>
        </p:nvSpPr>
        <p:spPr>
          <a:xfrm>
            <a:off x="1466278" y="5685301"/>
            <a:ext cx="921960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focus on calculating thrust and moment (motor control is typically proportional)</a:t>
            </a: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15C04-3A8B-42F4-BF77-B154F83E4A38}"/>
              </a:ext>
            </a:extLst>
          </p:cNvPr>
          <p:cNvGrpSpPr/>
          <p:nvPr/>
        </p:nvGrpSpPr>
        <p:grpSpPr>
          <a:xfrm>
            <a:off x="3094203" y="1835526"/>
            <a:ext cx="5609865" cy="2554309"/>
            <a:chOff x="3094203" y="1835526"/>
            <a:chExt cx="5609865" cy="25543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61FFDE-2C23-4879-8924-E9BB2F39293F}"/>
                </a:ext>
              </a:extLst>
            </p:cNvPr>
            <p:cNvGrpSpPr/>
            <p:nvPr/>
          </p:nvGrpSpPr>
          <p:grpSpPr>
            <a:xfrm>
              <a:off x="3094203" y="2079087"/>
              <a:ext cx="2386064" cy="2310748"/>
              <a:chOff x="3094203" y="2079087"/>
              <a:chExt cx="2386064" cy="2310748"/>
            </a:xfrm>
          </p:grpSpPr>
          <p:sp>
            <p:nvSpPr>
              <p:cNvPr id="35" name="Right Arrow 34"/>
              <p:cNvSpPr/>
              <p:nvPr/>
            </p:nvSpPr>
            <p:spPr bwMode="auto">
              <a:xfrm>
                <a:off x="5216208" y="2998345"/>
                <a:ext cx="264059" cy="192043"/>
              </a:xfrm>
              <a:prstGeom prst="rightArrow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617136" y="2878922"/>
                <a:ext cx="1575239" cy="43088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sz="2200" dirty="0">
                    <a:solidFill>
                      <a:srgbClr val="FF66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Ctrl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776761" y="3620394"/>
                <a:ext cx="1191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+ Yaw</a:t>
                </a:r>
              </a:p>
            </p:txBody>
          </p:sp>
          <p:sp>
            <p:nvSpPr>
              <p:cNvPr id="46" name="Curved Down Arrow 45"/>
              <p:cNvSpPr/>
              <p:nvPr/>
            </p:nvSpPr>
            <p:spPr bwMode="auto">
              <a:xfrm rot="1102039" flipH="1" flipV="1">
                <a:off x="4106331" y="3376361"/>
                <a:ext cx="497566" cy="245429"/>
              </a:xfrm>
              <a:prstGeom prst="curvedDownArrow">
                <a:avLst/>
              </a:prstGeom>
              <a:solidFill>
                <a:schemeClr val="bg2">
                  <a:lumMod val="50000"/>
                </a:schemeClr>
              </a:solidFill>
              <a:ln w="25400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094203" y="2079087"/>
                <a:ext cx="116807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</a:t>
                </a:r>
              </a:p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Yaw</a:t>
                </a:r>
              </a:p>
            </p:txBody>
          </p:sp>
        </p:grp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8BDFFF9-FAA6-4BE0-BE49-5E832A062B7A}"/>
                </a:ext>
              </a:extLst>
            </p:cNvPr>
            <p:cNvSpPr/>
            <p:nvPr/>
          </p:nvSpPr>
          <p:spPr>
            <a:xfrm>
              <a:off x="4408635" y="1835526"/>
              <a:ext cx="4295433" cy="1031353"/>
            </a:xfrm>
            <a:prstGeom prst="uturnArrow">
              <a:avLst>
                <a:gd name="adj1" fmla="val 7950"/>
                <a:gd name="adj2" fmla="val 12212"/>
                <a:gd name="adj3" fmla="val 14770"/>
                <a:gd name="adj4" fmla="val 43750"/>
                <a:gd name="adj5" fmla="val 100000"/>
              </a:avLst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A9D6C-7544-44C9-8CF7-8FE41AABAA91}"/>
              </a:ext>
            </a:extLst>
          </p:cNvPr>
          <p:cNvGrpSpPr/>
          <p:nvPr/>
        </p:nvGrpSpPr>
        <p:grpSpPr>
          <a:xfrm>
            <a:off x="6601001" y="1844072"/>
            <a:ext cx="4315724" cy="2876690"/>
            <a:chOff x="6601001" y="1844072"/>
            <a:chExt cx="4315724" cy="2876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D8DBC7-D665-4582-9EDD-B9CD8D3102AF}"/>
                </a:ext>
              </a:extLst>
            </p:cNvPr>
            <p:cNvGrpSpPr/>
            <p:nvPr/>
          </p:nvGrpSpPr>
          <p:grpSpPr>
            <a:xfrm>
              <a:off x="6601001" y="1844072"/>
              <a:ext cx="4315724" cy="2876690"/>
              <a:chOff x="6601001" y="1844072"/>
              <a:chExt cx="4315724" cy="287669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601001" y="2425079"/>
                <a:ext cx="21030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Moment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4F46D-1524-494D-A6EE-5B2062B95D3E}"/>
                  </a:ext>
                </a:extLst>
              </p:cNvPr>
              <p:cNvGrpSpPr/>
              <p:nvPr/>
            </p:nvGrpSpPr>
            <p:grpSpPr>
              <a:xfrm>
                <a:off x="7817321" y="1844072"/>
                <a:ext cx="3099404" cy="2876690"/>
                <a:chOff x="8419459" y="1249880"/>
                <a:chExt cx="3099404" cy="2876690"/>
              </a:xfrm>
            </p:grpSpPr>
            <p:sp>
              <p:nvSpPr>
                <p:cNvPr id="11" name="Right Arrow 10"/>
                <p:cNvSpPr/>
                <p:nvPr/>
              </p:nvSpPr>
              <p:spPr bwMode="auto">
                <a:xfrm>
                  <a:off x="9829533" y="2422989"/>
                  <a:ext cx="295350" cy="201453"/>
                </a:xfrm>
                <a:prstGeom prst="rightArrow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0489414" y="1249880"/>
                  <a:ext cx="10294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Motion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419459" y="2291033"/>
                  <a:ext cx="1384161" cy="43088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rgbClr val="FF66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Motor Ctrl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466774" y="3357129"/>
                  <a:ext cx="140564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Measured </a:t>
                  </a:r>
                  <a:b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Turn Rates</a:t>
                  </a:r>
                </a:p>
              </p:txBody>
            </p:sp>
            <p:sp>
              <p:nvSpPr>
                <p:cNvPr id="12" name="Curved Down Arrow 11"/>
                <p:cNvSpPr/>
                <p:nvPr/>
              </p:nvSpPr>
              <p:spPr bwMode="auto">
                <a:xfrm rot="1102039" flipH="1" flipV="1">
                  <a:off x="9603480" y="2982840"/>
                  <a:ext cx="933273" cy="410937"/>
                </a:xfrm>
                <a:prstGeom prst="curvedDownArrow">
                  <a:avLst/>
                </a:prstGeom>
                <a:solidFill>
                  <a:schemeClr val="bg2">
                    <a:lumMod val="50000"/>
                  </a:schemeClr>
                </a:solidFill>
                <a:ln w="25400" cap="flat" cmpd="sng" algn="ctr">
                  <a:solidFill>
                    <a:schemeClr val="bg2">
                      <a:lumMod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20C5BD-9A68-44E2-A426-466AD3E6BB23}"/>
                </a:ext>
              </a:extLst>
            </p:cNvPr>
            <p:cNvSpPr txBox="1"/>
            <p:nvPr/>
          </p:nvSpPr>
          <p:spPr>
            <a:xfrm>
              <a:off x="7972260" y="2314741"/>
              <a:ext cx="21030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BACE2-88EE-43F6-B1C7-8DE5395731F7}"/>
              </a:ext>
            </a:extLst>
          </p:cNvPr>
          <p:cNvGrpSpPr/>
          <p:nvPr/>
        </p:nvGrpSpPr>
        <p:grpSpPr>
          <a:xfrm>
            <a:off x="4978625" y="2111214"/>
            <a:ext cx="4466826" cy="719161"/>
            <a:chOff x="4978625" y="2111214"/>
            <a:chExt cx="4466826" cy="71916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0449DD-9A5F-4CA0-A547-CC6A774BF502}"/>
                </a:ext>
              </a:extLst>
            </p:cNvPr>
            <p:cNvSpPr/>
            <p:nvPr/>
          </p:nvSpPr>
          <p:spPr>
            <a:xfrm>
              <a:off x="7035109" y="2450669"/>
              <a:ext cx="1208730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FDB6D1-F1A4-4A29-9107-8DD9D0F3A80D}"/>
                </a:ext>
              </a:extLst>
            </p:cNvPr>
            <p:cNvSpPr/>
            <p:nvPr/>
          </p:nvSpPr>
          <p:spPr>
            <a:xfrm>
              <a:off x="8563565" y="2320234"/>
              <a:ext cx="881886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1746FAC-AD54-4ED5-BA63-D53BCBBC4B84}"/>
                </a:ext>
              </a:extLst>
            </p:cNvPr>
            <p:cNvSpPr/>
            <p:nvPr/>
          </p:nvSpPr>
          <p:spPr>
            <a:xfrm>
              <a:off x="4978625" y="2111214"/>
              <a:ext cx="1026417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0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8274359" y="2440861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84A6C1-DB6F-4102-B62D-D387D5D08626}"/>
              </a:ext>
            </a:extLst>
          </p:cNvPr>
          <p:cNvGrpSpPr/>
          <p:nvPr/>
        </p:nvGrpSpPr>
        <p:grpSpPr>
          <a:xfrm>
            <a:off x="5163700" y="2890141"/>
            <a:ext cx="2882328" cy="1522184"/>
            <a:chOff x="5163700" y="2890141"/>
            <a:chExt cx="2882328" cy="1522184"/>
          </a:xfrm>
        </p:grpSpPr>
        <p:sp>
          <p:nvSpPr>
            <p:cNvPr id="26" name="TextBox 25"/>
            <p:cNvSpPr txBox="1"/>
            <p:nvPr/>
          </p:nvSpPr>
          <p:spPr>
            <a:xfrm>
              <a:off x="5520377" y="2890141"/>
              <a:ext cx="197421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Attitude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3700" y="3642884"/>
              <a:ext cx="288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and angular rates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Meas./Estimates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6326138" y="3395752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7520506" y="297316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8A3518-D7B8-4E2C-A544-C6C01F03CC7A}"/>
              </a:ext>
            </a:extLst>
          </p:cNvPr>
          <p:cNvSpPr txBox="1"/>
          <p:nvPr/>
        </p:nvSpPr>
        <p:spPr>
          <a:xfrm>
            <a:off x="4563059" y="2070216"/>
            <a:ext cx="1880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Angles</a:t>
            </a:r>
            <a:b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angular rates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B2B982-2E33-4C15-9161-8AED15E8AFE8}"/>
              </a:ext>
            </a:extLst>
          </p:cNvPr>
          <p:cNvSpPr txBox="1"/>
          <p:nvPr/>
        </p:nvSpPr>
        <p:spPr>
          <a:xfrm>
            <a:off x="6549819" y="2408770"/>
            <a:ext cx="2103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A9987-7FA4-4D27-95F2-70FAA4057792}"/>
              </a:ext>
            </a:extLst>
          </p:cNvPr>
          <p:cNvSpPr txBox="1"/>
          <p:nvPr/>
        </p:nvSpPr>
        <p:spPr>
          <a:xfrm>
            <a:off x="8792827" y="208599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AB226A-2E9B-4BFA-86F7-D1A629AC07BF}"/>
              </a:ext>
            </a:extLst>
          </p:cNvPr>
          <p:cNvSpPr/>
          <p:nvPr/>
        </p:nvSpPr>
        <p:spPr>
          <a:xfrm>
            <a:off x="6995659" y="2433711"/>
            <a:ext cx="1208730" cy="379706"/>
          </a:xfrm>
          <a:prstGeom prst="rect">
            <a:avLst/>
          </a:prstGeom>
          <a:noFill/>
          <a:ln w="47625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2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Attitude 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14809" y="2898858"/>
            <a:ext cx="547019" cy="1763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8A291C-2C66-8746-B679-8D68E90CC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7" t="23410" r="3824" b="44030"/>
          <a:stretch/>
        </p:blipFill>
        <p:spPr>
          <a:xfrm>
            <a:off x="8495358" y="2609734"/>
            <a:ext cx="2912526" cy="2741549"/>
          </a:xfrm>
          <a:prstGeom prst="rect">
            <a:avLst/>
          </a:prstGeom>
        </p:spPr>
      </p:pic>
      <p:sp>
        <p:nvSpPr>
          <p:cNvPr id="35" name="Round Diagonal Corner Rectangle 22">
            <a:extLst>
              <a:ext uri="{FF2B5EF4-FFF2-40B4-BE49-F238E27FC236}">
                <a16:creationId xmlns:a16="http://schemas.microsoft.com/office/drawing/2014/main" id="{7DA7A843-EED0-4BE7-B062-518A0C639705}"/>
              </a:ext>
            </a:extLst>
          </p:cNvPr>
          <p:cNvSpPr/>
          <p:nvPr/>
        </p:nvSpPr>
        <p:spPr>
          <a:xfrm>
            <a:off x="8616909" y="2380328"/>
            <a:ext cx="2837565" cy="3093302"/>
          </a:xfrm>
          <a:prstGeom prst="round2Diag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7AC8D-ABEF-4A35-A37A-516484005DFF}"/>
              </a:ext>
            </a:extLst>
          </p:cNvPr>
          <p:cNvGrpSpPr/>
          <p:nvPr/>
        </p:nvGrpSpPr>
        <p:grpSpPr>
          <a:xfrm>
            <a:off x="4602307" y="3078152"/>
            <a:ext cx="4022517" cy="2395479"/>
            <a:chOff x="4602307" y="3078152"/>
            <a:chExt cx="4022517" cy="239547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859ABB-E806-7341-8C1D-3E813CBBDD15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602307" y="3541324"/>
              <a:ext cx="1288335" cy="585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CD2D4D-25B1-43E1-A338-DD89870BCC1D}"/>
                </a:ext>
              </a:extLst>
            </p:cNvPr>
            <p:cNvGrpSpPr/>
            <p:nvPr/>
          </p:nvGrpSpPr>
          <p:grpSpPr>
            <a:xfrm>
              <a:off x="4803549" y="3078152"/>
              <a:ext cx="3821275" cy="2395479"/>
              <a:chOff x="4803549" y="3078152"/>
              <a:chExt cx="3821275" cy="23954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091" r="-454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/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s-419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8C514900-7D5D-1646-BE80-28320099742A}"/>
                  </a:ext>
                </a:extLst>
              </p:cNvPr>
              <p:cNvSpPr/>
              <p:nvPr/>
            </p:nvSpPr>
            <p:spPr>
              <a:xfrm>
                <a:off x="5890642" y="3079659"/>
                <a:ext cx="1699053" cy="923330"/>
              </a:xfrm>
              <a:prstGeom prst="round2Diag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Attitude</a:t>
                </a:r>
              </a:p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Controller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CA9F959-5442-7F4D-9D23-C97753F6EDC3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7589695" y="3541324"/>
                <a:ext cx="1035129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0">
                <a:extLst>
                  <a:ext uri="{FF2B5EF4-FFF2-40B4-BE49-F238E27FC236}">
                    <a16:creationId xmlns:a16="http://schemas.microsoft.com/office/drawing/2014/main" id="{7D91F58A-1E6D-4CC5-8E7F-5F92A4A0D5F4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10800000">
                <a:off x="6740170" y="4002990"/>
                <a:ext cx="1874139" cy="1470641"/>
              </a:xfrm>
              <a:prstGeom prst="bentConnector2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/>
              <p:nvPr/>
            </p:nvSpPr>
            <p:spPr>
              <a:xfrm>
                <a:off x="695308" y="968336"/>
                <a:ext cx="6044860" cy="797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Make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decay exponentially to 0: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̈"/>
                              <m:ctrlPr>
                                <a:rPr lang="en-CA" sz="24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968336"/>
                <a:ext cx="6044860" cy="797975"/>
              </a:xfrm>
              <a:prstGeom prst="rect">
                <a:avLst/>
              </a:prstGeom>
              <a:blipFill>
                <a:blip r:embed="rId14"/>
                <a:stretch>
                  <a:fillRect l="-3024" t="-122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6984ED5-243B-48A9-9C4D-A14F8C6461CA}"/>
              </a:ext>
            </a:extLst>
          </p:cNvPr>
          <p:cNvSpPr txBox="1"/>
          <p:nvPr/>
        </p:nvSpPr>
        <p:spPr>
          <a:xfrm>
            <a:off x="416025" y="4002989"/>
            <a:ext cx="25995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Linearized dynamics:</a:t>
            </a:r>
            <a:endParaRPr lang="en-CA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/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/>
              <p:nvPr/>
            </p:nvSpPr>
            <p:spPr>
              <a:xfrm>
                <a:off x="695308" y="1842194"/>
                <a:ext cx="5232394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1842194"/>
                <a:ext cx="5232394" cy="4286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751FB39-F2E9-49B9-9F2A-4703D8901AEC}"/>
              </a:ext>
            </a:extLst>
          </p:cNvPr>
          <p:cNvGrpSpPr/>
          <p:nvPr/>
        </p:nvGrpSpPr>
        <p:grpSpPr>
          <a:xfrm>
            <a:off x="3847784" y="5749148"/>
            <a:ext cx="5996910" cy="591840"/>
            <a:chOff x="3847784" y="5749148"/>
            <a:chExt cx="5996910" cy="591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5955092" cy="427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5955092" cy="42787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2402CC-20C6-410F-ADFA-6B8CE6FD30B9}"/>
                </a:ext>
              </a:extLst>
            </p:cNvPr>
            <p:cNvSpPr/>
            <p:nvPr/>
          </p:nvSpPr>
          <p:spPr>
            <a:xfrm>
              <a:off x="3847784" y="5749148"/>
              <a:ext cx="5955091" cy="59184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93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8274359" y="2440861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84A6C1-DB6F-4102-B62D-D387D5D08626}"/>
              </a:ext>
            </a:extLst>
          </p:cNvPr>
          <p:cNvGrpSpPr/>
          <p:nvPr/>
        </p:nvGrpSpPr>
        <p:grpSpPr>
          <a:xfrm>
            <a:off x="5163700" y="2890141"/>
            <a:ext cx="2882328" cy="1522184"/>
            <a:chOff x="5163700" y="2890141"/>
            <a:chExt cx="2882328" cy="1522184"/>
          </a:xfrm>
        </p:grpSpPr>
        <p:sp>
          <p:nvSpPr>
            <p:cNvPr id="26" name="TextBox 25"/>
            <p:cNvSpPr txBox="1"/>
            <p:nvPr/>
          </p:nvSpPr>
          <p:spPr>
            <a:xfrm>
              <a:off x="5520377" y="2890141"/>
              <a:ext cx="197421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Attitude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3700" y="3642884"/>
              <a:ext cx="288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and angular rates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Meas./Estimates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6326138" y="3395752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7520506" y="297316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8A3518-D7B8-4E2C-A544-C6C01F03CC7A}"/>
              </a:ext>
            </a:extLst>
          </p:cNvPr>
          <p:cNvSpPr txBox="1"/>
          <p:nvPr/>
        </p:nvSpPr>
        <p:spPr>
          <a:xfrm>
            <a:off x="4563059" y="2070216"/>
            <a:ext cx="1880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Angles</a:t>
            </a:r>
            <a:b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angular rates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B2B982-2E33-4C15-9161-8AED15E8AFE8}"/>
              </a:ext>
            </a:extLst>
          </p:cNvPr>
          <p:cNvSpPr txBox="1"/>
          <p:nvPr/>
        </p:nvSpPr>
        <p:spPr>
          <a:xfrm>
            <a:off x="6549819" y="2408770"/>
            <a:ext cx="2103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A9987-7FA4-4D27-95F2-70FAA4057792}"/>
              </a:ext>
            </a:extLst>
          </p:cNvPr>
          <p:cNvSpPr txBox="1"/>
          <p:nvPr/>
        </p:nvSpPr>
        <p:spPr>
          <a:xfrm>
            <a:off x="8792827" y="208599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681C3-9E86-40AA-A40A-3915BCFF3372}"/>
              </a:ext>
            </a:extLst>
          </p:cNvPr>
          <p:cNvGrpSpPr/>
          <p:nvPr/>
        </p:nvGrpSpPr>
        <p:grpSpPr>
          <a:xfrm>
            <a:off x="3094203" y="2079087"/>
            <a:ext cx="2386064" cy="2310748"/>
            <a:chOff x="3094203" y="2079087"/>
            <a:chExt cx="2386064" cy="2310748"/>
          </a:xfrm>
        </p:grpSpPr>
        <p:sp>
          <p:nvSpPr>
            <p:cNvPr id="14" name="Right Arrow 34">
              <a:extLst>
                <a:ext uri="{FF2B5EF4-FFF2-40B4-BE49-F238E27FC236}">
                  <a16:creationId xmlns:a16="http://schemas.microsoft.com/office/drawing/2014/main" id="{A511C6EC-6FC6-44F5-A95E-9635FC774C3C}"/>
                </a:ext>
              </a:extLst>
            </p:cNvPr>
            <p:cNvSpPr/>
            <p:nvPr/>
          </p:nvSpPr>
          <p:spPr bwMode="auto">
            <a:xfrm>
              <a:off x="5216208" y="2998345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7AD469-7F82-430B-9DB8-C7BFB560C09E}"/>
                </a:ext>
              </a:extLst>
            </p:cNvPr>
            <p:cNvSpPr txBox="1"/>
            <p:nvPr/>
          </p:nvSpPr>
          <p:spPr>
            <a:xfrm>
              <a:off x="3617136" y="2878922"/>
              <a:ext cx="1575239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Ctrl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237BAC-25BE-41CB-B590-C1E8B672752A}"/>
                </a:ext>
              </a:extLst>
            </p:cNvPr>
            <p:cNvSpPr txBox="1"/>
            <p:nvPr/>
          </p:nvSpPr>
          <p:spPr>
            <a:xfrm>
              <a:off x="3776761" y="3620394"/>
              <a:ext cx="1191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+ Yaw</a:t>
              </a:r>
            </a:p>
          </p:txBody>
        </p:sp>
        <p:sp>
          <p:nvSpPr>
            <p:cNvPr id="17" name="Curved Down Arrow 45">
              <a:extLst>
                <a:ext uri="{FF2B5EF4-FFF2-40B4-BE49-F238E27FC236}">
                  <a16:creationId xmlns:a16="http://schemas.microsoft.com/office/drawing/2014/main" id="{D91DA777-9AC1-4AA3-8FD8-234A8B6CDA1A}"/>
                </a:ext>
              </a:extLst>
            </p:cNvPr>
            <p:cNvSpPr/>
            <p:nvPr/>
          </p:nvSpPr>
          <p:spPr bwMode="auto">
            <a:xfrm rot="1102039" flipH="1" flipV="1">
              <a:off x="4106331" y="3376361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178FE1-AEAF-467A-962B-27DDFE350FFA}"/>
                </a:ext>
              </a:extLst>
            </p:cNvPr>
            <p:cNvSpPr txBox="1"/>
            <p:nvPr/>
          </p:nvSpPr>
          <p:spPr>
            <a:xfrm>
              <a:off x="3094203" y="2079087"/>
              <a:ext cx="116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Yaw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32CEEA0-065B-42C2-B03E-40A7AC87B583}"/>
              </a:ext>
            </a:extLst>
          </p:cNvPr>
          <p:cNvSpPr/>
          <p:nvPr/>
        </p:nvSpPr>
        <p:spPr>
          <a:xfrm>
            <a:off x="4978625" y="2111214"/>
            <a:ext cx="1026417" cy="379706"/>
          </a:xfrm>
          <a:prstGeom prst="rect">
            <a:avLst/>
          </a:prstGeom>
          <a:noFill/>
          <a:ln w="47625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4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Position 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14809" y="2898858"/>
            <a:ext cx="547019" cy="1763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8A291C-2C66-8746-B679-8D68E90CC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7" t="23410" r="3824" b="44030"/>
          <a:stretch/>
        </p:blipFill>
        <p:spPr>
          <a:xfrm>
            <a:off x="8495358" y="2609734"/>
            <a:ext cx="2912526" cy="2741549"/>
          </a:xfrm>
          <a:prstGeom prst="rect">
            <a:avLst/>
          </a:prstGeom>
        </p:spPr>
      </p:pic>
      <p:sp>
        <p:nvSpPr>
          <p:cNvPr id="35" name="Round Diagonal Corner Rectangle 22">
            <a:extLst>
              <a:ext uri="{FF2B5EF4-FFF2-40B4-BE49-F238E27FC236}">
                <a16:creationId xmlns:a16="http://schemas.microsoft.com/office/drawing/2014/main" id="{7DA7A843-EED0-4BE7-B062-518A0C639705}"/>
              </a:ext>
            </a:extLst>
          </p:cNvPr>
          <p:cNvSpPr/>
          <p:nvPr/>
        </p:nvSpPr>
        <p:spPr>
          <a:xfrm>
            <a:off x="8616909" y="2380328"/>
            <a:ext cx="2837565" cy="3093302"/>
          </a:xfrm>
          <a:prstGeom prst="round2Diag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7AC8D-ABEF-4A35-A37A-516484005DFF}"/>
              </a:ext>
            </a:extLst>
          </p:cNvPr>
          <p:cNvGrpSpPr/>
          <p:nvPr/>
        </p:nvGrpSpPr>
        <p:grpSpPr>
          <a:xfrm>
            <a:off x="4602307" y="3078152"/>
            <a:ext cx="4022517" cy="2395479"/>
            <a:chOff x="4602307" y="3078152"/>
            <a:chExt cx="4022517" cy="239547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859ABB-E806-7341-8C1D-3E813CBBDD15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602307" y="3541324"/>
              <a:ext cx="1288335" cy="585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CD2D4D-25B1-43E1-A338-DD89870BCC1D}"/>
                </a:ext>
              </a:extLst>
            </p:cNvPr>
            <p:cNvGrpSpPr/>
            <p:nvPr/>
          </p:nvGrpSpPr>
          <p:grpSpPr>
            <a:xfrm>
              <a:off x="4803549" y="3078152"/>
              <a:ext cx="3821275" cy="2395479"/>
              <a:chOff x="4803549" y="3078152"/>
              <a:chExt cx="3821275" cy="23954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091" r="-454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/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s-419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8C514900-7D5D-1646-BE80-28320099742A}"/>
                  </a:ext>
                </a:extLst>
              </p:cNvPr>
              <p:cNvSpPr/>
              <p:nvPr/>
            </p:nvSpPr>
            <p:spPr>
              <a:xfrm>
                <a:off x="5890642" y="3079659"/>
                <a:ext cx="1699053" cy="923330"/>
              </a:xfrm>
              <a:prstGeom prst="round2Diag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Attitude</a:t>
                </a:r>
              </a:p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Controller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CA9F959-5442-7F4D-9D23-C97753F6EDC3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7589695" y="3541324"/>
                <a:ext cx="1035129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0">
                <a:extLst>
                  <a:ext uri="{FF2B5EF4-FFF2-40B4-BE49-F238E27FC236}">
                    <a16:creationId xmlns:a16="http://schemas.microsoft.com/office/drawing/2014/main" id="{7D91F58A-1E6D-4CC5-8E7F-5F92A4A0D5F4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10800000">
                <a:off x="6740170" y="4002990"/>
                <a:ext cx="1874139" cy="1470641"/>
              </a:xfrm>
              <a:prstGeom prst="bentConnector2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/>
              <p:nvPr/>
            </p:nvSpPr>
            <p:spPr>
              <a:xfrm>
                <a:off x="695308" y="968336"/>
                <a:ext cx="6495945" cy="767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Make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decay exponentially to 0: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̈"/>
                              <m:ctrlPr>
                                <a:rPr lang="en-CA" sz="24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968336"/>
                <a:ext cx="6495945" cy="767839"/>
              </a:xfrm>
              <a:prstGeom prst="rect">
                <a:avLst/>
              </a:prstGeom>
              <a:blipFill>
                <a:blip r:embed="rId14"/>
                <a:stretch>
                  <a:fillRect l="-2814" t="-12698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6984ED5-243B-48A9-9C4D-A14F8C6461CA}"/>
              </a:ext>
            </a:extLst>
          </p:cNvPr>
          <p:cNvSpPr txBox="1"/>
          <p:nvPr/>
        </p:nvSpPr>
        <p:spPr>
          <a:xfrm>
            <a:off x="416025" y="4002989"/>
            <a:ext cx="25995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Linearized dynamics:</a:t>
            </a:r>
            <a:endParaRPr lang="en-CA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/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/>
              <p:nvPr/>
            </p:nvSpPr>
            <p:spPr>
              <a:xfrm>
                <a:off x="695308" y="1842194"/>
                <a:ext cx="570451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1842194"/>
                <a:ext cx="5704510" cy="398507"/>
              </a:xfrm>
              <a:prstGeom prst="rect">
                <a:avLst/>
              </a:prstGeom>
              <a:blipFill>
                <a:blip r:embed="rId16"/>
                <a:stretch>
                  <a:fillRect l="-1923" t="-1515" b="-1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A66EDE-C264-48CC-B60C-AE10883870E6}"/>
                  </a:ext>
                </a:extLst>
              </p:cNvPr>
              <p:cNvSpPr txBox="1"/>
              <p:nvPr/>
            </p:nvSpPr>
            <p:spPr>
              <a:xfrm>
                <a:off x="408566" y="4354495"/>
                <a:ext cx="1295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A66EDE-C264-48CC-B60C-AE1088387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6" y="4354495"/>
                <a:ext cx="1295291" cy="369332"/>
              </a:xfrm>
              <a:prstGeom prst="rect">
                <a:avLst/>
              </a:prstGeom>
              <a:blipFill>
                <a:blip r:embed="rId17"/>
                <a:stretch>
                  <a:fillRect l="-8451" r="-2817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D2DFD0-608C-4756-9B86-F5C9B7246DFB}"/>
                  </a:ext>
                </a:extLst>
              </p:cNvPr>
              <p:cNvSpPr txBox="1"/>
              <p:nvPr/>
            </p:nvSpPr>
            <p:spPr>
              <a:xfrm>
                <a:off x="2190645" y="4187655"/>
                <a:ext cx="1290161" cy="760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D2DFD0-608C-4756-9B86-F5C9B724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645" y="4187655"/>
                <a:ext cx="1290161" cy="7601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78D2A277-0251-4287-A20A-C973EF388007}"/>
              </a:ext>
            </a:extLst>
          </p:cNvPr>
          <p:cNvGrpSpPr/>
          <p:nvPr/>
        </p:nvGrpSpPr>
        <p:grpSpPr>
          <a:xfrm>
            <a:off x="1559875" y="2380328"/>
            <a:ext cx="7064950" cy="3093302"/>
            <a:chOff x="1559875" y="2380328"/>
            <a:chExt cx="7064950" cy="3093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8134878-F808-4DF6-8624-CCEE5D0D0E6A}"/>
                    </a:ext>
                  </a:extLst>
                </p:cNvPr>
                <p:cNvSpPr txBox="1"/>
                <p:nvPr/>
              </p:nvSpPr>
              <p:spPr>
                <a:xfrm>
                  <a:off x="1578278" y="2380328"/>
                  <a:ext cx="128753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57B839-1C11-8C4C-A1CD-762CB781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278" y="2380328"/>
                  <a:ext cx="1287532" cy="1107996"/>
                </a:xfrm>
                <a:prstGeom prst="rect">
                  <a:avLst/>
                </a:prstGeom>
                <a:blipFill>
                  <a:blip r:embed="rId8"/>
                  <a:stretch>
                    <a:fillRect l="-4739" r="-1422" b="-87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498B5D9-0449-459F-B5ED-3D905315862D}"/>
                    </a:ext>
                  </a:extLst>
                </p:cNvPr>
                <p:cNvSpPr txBox="1"/>
                <p:nvPr/>
              </p:nvSpPr>
              <p:spPr>
                <a:xfrm>
                  <a:off x="3821398" y="5048190"/>
                  <a:ext cx="1088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15218F-0D4A-5748-88E1-671AE5E07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398" y="5048190"/>
                  <a:ext cx="1088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618" r="-12921" b="-2786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 Diagonal Corner Rectangle 21">
              <a:extLst>
                <a:ext uri="{FF2B5EF4-FFF2-40B4-BE49-F238E27FC236}">
                  <a16:creationId xmlns:a16="http://schemas.microsoft.com/office/drawing/2014/main" id="{332F670B-0A91-429E-9E82-4B3F66E69978}"/>
                </a:ext>
              </a:extLst>
            </p:cNvPr>
            <p:cNvSpPr/>
            <p:nvPr/>
          </p:nvSpPr>
          <p:spPr>
            <a:xfrm>
              <a:off x="2966431" y="3085516"/>
              <a:ext cx="1635876" cy="923330"/>
            </a:xfrm>
            <a:prstGeom prst="round2Diag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Position</a:t>
              </a:r>
            </a:p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Controller</a:t>
              </a:r>
            </a:p>
          </p:txBody>
        </p:sp>
        <p:cxnSp>
          <p:nvCxnSpPr>
            <p:cNvPr id="41" name="Straight Arrow Connector 30">
              <a:extLst>
                <a:ext uri="{FF2B5EF4-FFF2-40B4-BE49-F238E27FC236}">
                  <a16:creationId xmlns:a16="http://schemas.microsoft.com/office/drawing/2014/main" id="{755319DC-AD8E-49B8-8760-8CB058E6F8B1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rot="10800000">
              <a:off x="3784370" y="4008847"/>
              <a:ext cx="4840455" cy="1464783"/>
            </a:xfrm>
            <a:prstGeom prst="bent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E4E8B49-4CB0-44AD-B831-0883E3EE5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875" y="3551295"/>
              <a:ext cx="1406556" cy="100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DA21D3-2F01-4A7F-B0E4-9CF6250FDAFB}"/>
              </a:ext>
            </a:extLst>
          </p:cNvPr>
          <p:cNvGrpSpPr/>
          <p:nvPr/>
        </p:nvGrpSpPr>
        <p:grpSpPr>
          <a:xfrm>
            <a:off x="3821398" y="5745444"/>
            <a:ext cx="6708740" cy="860692"/>
            <a:chOff x="3821398" y="5745444"/>
            <a:chExt cx="6708740" cy="860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6640536" cy="7586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6640536" cy="75866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5D236B-0109-4B1B-94F8-60DAD251B44D}"/>
                </a:ext>
              </a:extLst>
            </p:cNvPr>
            <p:cNvSpPr/>
            <p:nvPr/>
          </p:nvSpPr>
          <p:spPr>
            <a:xfrm>
              <a:off x="3821398" y="5745444"/>
              <a:ext cx="6708740" cy="860692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A351B8-DC9E-4753-8851-2F3C61C58542}"/>
              </a:ext>
            </a:extLst>
          </p:cNvPr>
          <p:cNvGrpSpPr/>
          <p:nvPr/>
        </p:nvGrpSpPr>
        <p:grpSpPr>
          <a:xfrm>
            <a:off x="9512854" y="1080292"/>
            <a:ext cx="2394098" cy="832490"/>
            <a:chOff x="605134" y="5328314"/>
            <a:chExt cx="2394098" cy="832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30C52C-6E85-4AB4-81C7-20952194C92D}"/>
                    </a:ext>
                  </a:extLst>
                </p:cNvPr>
                <p:cNvSpPr txBox="1"/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3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23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CA" sz="23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30C52C-6E85-4AB4-81C7-20952194C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424994-0228-4F38-B6F9-71447E38533C}"/>
                </a:ext>
              </a:extLst>
            </p:cNvPr>
            <p:cNvSpPr/>
            <p:nvPr/>
          </p:nvSpPr>
          <p:spPr>
            <a:xfrm>
              <a:off x="605134" y="5328314"/>
              <a:ext cx="2262369" cy="83249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C971D2-04F4-493B-AF11-F4606DDB8668}"/>
                  </a:ext>
                </a:extLst>
              </p:cNvPr>
              <p:cNvSpPr txBox="1"/>
              <p:nvPr/>
            </p:nvSpPr>
            <p:spPr>
              <a:xfrm>
                <a:off x="7470745" y="938177"/>
                <a:ext cx="226236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</a:t>
                </a:r>
                <a:r>
                  <a:rPr lang="en-CA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as a first-order system: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C971D2-04F4-493B-AF11-F4606DDB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45" y="938177"/>
                <a:ext cx="2262369" cy="1107996"/>
              </a:xfrm>
              <a:prstGeom prst="rect">
                <a:avLst/>
              </a:prstGeom>
              <a:blipFill>
                <a:blip r:embed="rId21"/>
                <a:stretch>
                  <a:fillRect l="-8086" t="-8791" b="-153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5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  <p:bldP spid="22" grpId="0"/>
      <p:bldP spid="26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7986142" y="2580591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84A6C1-DB6F-4102-B62D-D387D5D08626}"/>
              </a:ext>
            </a:extLst>
          </p:cNvPr>
          <p:cNvGrpSpPr/>
          <p:nvPr/>
        </p:nvGrpSpPr>
        <p:grpSpPr>
          <a:xfrm>
            <a:off x="5163700" y="2890141"/>
            <a:ext cx="2882328" cy="1522184"/>
            <a:chOff x="5163700" y="2890141"/>
            <a:chExt cx="2882328" cy="1522184"/>
          </a:xfrm>
        </p:grpSpPr>
        <p:sp>
          <p:nvSpPr>
            <p:cNvPr id="26" name="TextBox 25"/>
            <p:cNvSpPr txBox="1"/>
            <p:nvPr/>
          </p:nvSpPr>
          <p:spPr>
            <a:xfrm>
              <a:off x="5520377" y="2890141"/>
              <a:ext cx="197421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Attitude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3700" y="3642884"/>
              <a:ext cx="288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and angular rates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Meas./Estimates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6326138" y="3395752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7520506" y="297316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8A3518-D7B8-4E2C-A544-C6C01F03CC7A}"/>
              </a:ext>
            </a:extLst>
          </p:cNvPr>
          <p:cNvSpPr txBox="1"/>
          <p:nvPr/>
        </p:nvSpPr>
        <p:spPr>
          <a:xfrm>
            <a:off x="4563059" y="2070216"/>
            <a:ext cx="1880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Angles</a:t>
            </a:r>
            <a:b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angular rates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B2B982-2E33-4C15-9161-8AED15E8AFE8}"/>
              </a:ext>
            </a:extLst>
          </p:cNvPr>
          <p:cNvSpPr txBox="1"/>
          <p:nvPr/>
        </p:nvSpPr>
        <p:spPr>
          <a:xfrm>
            <a:off x="6549819" y="2408770"/>
            <a:ext cx="2103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A9987-7FA4-4D27-95F2-70FAA4057792}"/>
              </a:ext>
            </a:extLst>
          </p:cNvPr>
          <p:cNvSpPr txBox="1"/>
          <p:nvPr/>
        </p:nvSpPr>
        <p:spPr>
          <a:xfrm>
            <a:off x="9581040" y="205445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681C3-9E86-40AA-A40A-3915BCFF3372}"/>
              </a:ext>
            </a:extLst>
          </p:cNvPr>
          <p:cNvGrpSpPr/>
          <p:nvPr/>
        </p:nvGrpSpPr>
        <p:grpSpPr>
          <a:xfrm>
            <a:off x="3094203" y="2079087"/>
            <a:ext cx="2386064" cy="2310748"/>
            <a:chOff x="3094203" y="2079087"/>
            <a:chExt cx="2386064" cy="2310748"/>
          </a:xfrm>
        </p:grpSpPr>
        <p:sp>
          <p:nvSpPr>
            <p:cNvPr id="14" name="Right Arrow 34">
              <a:extLst>
                <a:ext uri="{FF2B5EF4-FFF2-40B4-BE49-F238E27FC236}">
                  <a16:creationId xmlns:a16="http://schemas.microsoft.com/office/drawing/2014/main" id="{A511C6EC-6FC6-44F5-A95E-9635FC774C3C}"/>
                </a:ext>
              </a:extLst>
            </p:cNvPr>
            <p:cNvSpPr/>
            <p:nvPr/>
          </p:nvSpPr>
          <p:spPr bwMode="auto">
            <a:xfrm>
              <a:off x="5216208" y="2998345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7AD469-7F82-430B-9DB8-C7BFB560C09E}"/>
                </a:ext>
              </a:extLst>
            </p:cNvPr>
            <p:cNvSpPr txBox="1"/>
            <p:nvPr/>
          </p:nvSpPr>
          <p:spPr>
            <a:xfrm>
              <a:off x="3617136" y="2878922"/>
              <a:ext cx="1575239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Ctrl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237BAC-25BE-41CB-B590-C1E8B672752A}"/>
                </a:ext>
              </a:extLst>
            </p:cNvPr>
            <p:cNvSpPr txBox="1"/>
            <p:nvPr/>
          </p:nvSpPr>
          <p:spPr>
            <a:xfrm>
              <a:off x="3776761" y="3620394"/>
              <a:ext cx="1191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+ Yaw</a:t>
              </a:r>
            </a:p>
          </p:txBody>
        </p:sp>
        <p:sp>
          <p:nvSpPr>
            <p:cNvPr id="17" name="Curved Down Arrow 45">
              <a:extLst>
                <a:ext uri="{FF2B5EF4-FFF2-40B4-BE49-F238E27FC236}">
                  <a16:creationId xmlns:a16="http://schemas.microsoft.com/office/drawing/2014/main" id="{D91DA777-9AC1-4AA3-8FD8-234A8B6CDA1A}"/>
                </a:ext>
              </a:extLst>
            </p:cNvPr>
            <p:cNvSpPr/>
            <p:nvPr/>
          </p:nvSpPr>
          <p:spPr bwMode="auto">
            <a:xfrm rot="1102039" flipH="1" flipV="1">
              <a:off x="4106331" y="3376361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178FE1-AEAF-467A-962B-27DDFE350FFA}"/>
                </a:ext>
              </a:extLst>
            </p:cNvPr>
            <p:cNvSpPr txBox="1"/>
            <p:nvPr/>
          </p:nvSpPr>
          <p:spPr>
            <a:xfrm>
              <a:off x="3094203" y="2079087"/>
              <a:ext cx="116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Yaw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70C80-CCD0-42C0-B9E9-A772E387C699}"/>
              </a:ext>
            </a:extLst>
          </p:cNvPr>
          <p:cNvGrpSpPr/>
          <p:nvPr/>
        </p:nvGrpSpPr>
        <p:grpSpPr>
          <a:xfrm>
            <a:off x="4298276" y="1611321"/>
            <a:ext cx="6089401" cy="1251555"/>
            <a:chOff x="4298276" y="1611321"/>
            <a:chExt cx="6089401" cy="1251555"/>
          </a:xfrm>
        </p:grpSpPr>
        <p:sp>
          <p:nvSpPr>
            <p:cNvPr id="19" name="Arrow: U-Turn 18">
              <a:extLst>
                <a:ext uri="{FF2B5EF4-FFF2-40B4-BE49-F238E27FC236}">
                  <a16:creationId xmlns:a16="http://schemas.microsoft.com/office/drawing/2014/main" id="{0D48491C-E348-487F-B357-04F42F29B054}"/>
                </a:ext>
              </a:extLst>
            </p:cNvPr>
            <p:cNvSpPr/>
            <p:nvPr/>
          </p:nvSpPr>
          <p:spPr>
            <a:xfrm>
              <a:off x="4298276" y="1831523"/>
              <a:ext cx="4792970" cy="1031353"/>
            </a:xfrm>
            <a:prstGeom prst="uturnArrow">
              <a:avLst>
                <a:gd name="adj1" fmla="val 7950"/>
                <a:gd name="adj2" fmla="val 12212"/>
                <a:gd name="adj3" fmla="val 14770"/>
                <a:gd name="adj4" fmla="val 43750"/>
                <a:gd name="adj5" fmla="val 69310"/>
              </a:avLst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64D3CD-8EFA-471F-AB16-36E890024D8E}"/>
                </a:ext>
              </a:extLst>
            </p:cNvPr>
            <p:cNvSpPr txBox="1"/>
            <p:nvPr/>
          </p:nvSpPr>
          <p:spPr>
            <a:xfrm>
              <a:off x="8284610" y="1611321"/>
              <a:ext cx="21030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F46767F-A290-4B74-95E5-54330501FA06}"/>
              </a:ext>
            </a:extLst>
          </p:cNvPr>
          <p:cNvSpPr/>
          <p:nvPr/>
        </p:nvSpPr>
        <p:spPr>
          <a:xfrm>
            <a:off x="8895200" y="1636911"/>
            <a:ext cx="881886" cy="379706"/>
          </a:xfrm>
          <a:prstGeom prst="rect">
            <a:avLst/>
          </a:prstGeom>
          <a:noFill/>
          <a:ln w="47625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1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Position 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14809" y="2898858"/>
            <a:ext cx="547019" cy="1763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8A291C-2C66-8746-B679-8D68E90CC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7" t="23410" r="3824" b="44030"/>
          <a:stretch/>
        </p:blipFill>
        <p:spPr>
          <a:xfrm>
            <a:off x="8495358" y="2609734"/>
            <a:ext cx="2912526" cy="2741549"/>
          </a:xfrm>
          <a:prstGeom prst="rect">
            <a:avLst/>
          </a:prstGeom>
        </p:spPr>
      </p:pic>
      <p:sp>
        <p:nvSpPr>
          <p:cNvPr id="35" name="Round Diagonal Corner Rectangle 22">
            <a:extLst>
              <a:ext uri="{FF2B5EF4-FFF2-40B4-BE49-F238E27FC236}">
                <a16:creationId xmlns:a16="http://schemas.microsoft.com/office/drawing/2014/main" id="{7DA7A843-EED0-4BE7-B062-518A0C639705}"/>
              </a:ext>
            </a:extLst>
          </p:cNvPr>
          <p:cNvSpPr/>
          <p:nvPr/>
        </p:nvSpPr>
        <p:spPr>
          <a:xfrm>
            <a:off x="8616909" y="2380328"/>
            <a:ext cx="2837565" cy="3093302"/>
          </a:xfrm>
          <a:prstGeom prst="round2Diag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7AC8D-ABEF-4A35-A37A-516484005DFF}"/>
              </a:ext>
            </a:extLst>
          </p:cNvPr>
          <p:cNvGrpSpPr/>
          <p:nvPr/>
        </p:nvGrpSpPr>
        <p:grpSpPr>
          <a:xfrm>
            <a:off x="4602307" y="3078152"/>
            <a:ext cx="4022517" cy="2395479"/>
            <a:chOff x="4602307" y="3078152"/>
            <a:chExt cx="4022517" cy="239547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859ABB-E806-7341-8C1D-3E813CBBDD15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4602307" y="3541324"/>
              <a:ext cx="1288335" cy="585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CD2D4D-25B1-43E1-A338-DD89870BCC1D}"/>
                </a:ext>
              </a:extLst>
            </p:cNvPr>
            <p:cNvGrpSpPr/>
            <p:nvPr/>
          </p:nvGrpSpPr>
          <p:grpSpPr>
            <a:xfrm>
              <a:off x="4803549" y="3078152"/>
              <a:ext cx="3821275" cy="2395479"/>
              <a:chOff x="4803549" y="3078152"/>
              <a:chExt cx="3821275" cy="23954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57D772A-0BE6-5B42-A181-72F10FCB5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9128" y="3086712"/>
                    <a:ext cx="40389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091" r="-454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/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s-419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0FEE4C2-87E0-7D4D-AAAC-0ECAD208C2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3549" y="3078152"/>
                    <a:ext cx="862159" cy="38645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oMath>
                      </m:oMathPara>
                    </a14:m>
                    <a:endParaRPr lang="en-CA" sz="2400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E200A7-A7C6-684A-8914-7D1E533EE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777" y="5015094"/>
                    <a:ext cx="631968" cy="3864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8C514900-7D5D-1646-BE80-28320099742A}"/>
                  </a:ext>
                </a:extLst>
              </p:cNvPr>
              <p:cNvSpPr/>
              <p:nvPr/>
            </p:nvSpPr>
            <p:spPr>
              <a:xfrm>
                <a:off x="5890642" y="3079659"/>
                <a:ext cx="1699053" cy="923330"/>
              </a:xfrm>
              <a:prstGeom prst="round2Diag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Attitude</a:t>
                </a:r>
              </a:p>
              <a:p>
                <a:pPr algn="ctr"/>
                <a:r>
                  <a:rPr lang="en-US" sz="2400" dirty="0">
                    <a:solidFill>
                      <a:sysClr val="windowText" lastClr="000000"/>
                    </a:solidFill>
                  </a:rPr>
                  <a:t>Controller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CA9F959-5442-7F4D-9D23-C97753F6EDC3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7589695" y="3541324"/>
                <a:ext cx="1035129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0">
                <a:extLst>
                  <a:ext uri="{FF2B5EF4-FFF2-40B4-BE49-F238E27FC236}">
                    <a16:creationId xmlns:a16="http://schemas.microsoft.com/office/drawing/2014/main" id="{7D91F58A-1E6D-4CC5-8E7F-5F92A4A0D5F4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10800000">
                <a:off x="6740170" y="4002990"/>
                <a:ext cx="1874139" cy="1470641"/>
              </a:xfrm>
              <a:prstGeom prst="bentConnector2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/>
              <p:nvPr/>
            </p:nvSpPr>
            <p:spPr>
              <a:xfrm>
                <a:off x="695308" y="968336"/>
                <a:ext cx="6317563" cy="767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Make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decay exponentially to 0: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968336"/>
                <a:ext cx="6317563" cy="767198"/>
              </a:xfrm>
              <a:prstGeom prst="rect">
                <a:avLst/>
              </a:prstGeom>
              <a:blipFill>
                <a:blip r:embed="rId14"/>
                <a:stretch>
                  <a:fillRect l="-2896" t="-12698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6984ED5-243B-48A9-9C4D-A14F8C6461CA}"/>
              </a:ext>
            </a:extLst>
          </p:cNvPr>
          <p:cNvSpPr txBox="1"/>
          <p:nvPr/>
        </p:nvSpPr>
        <p:spPr>
          <a:xfrm>
            <a:off x="416025" y="4002989"/>
            <a:ext cx="25995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Linearized dynamics:</a:t>
            </a:r>
            <a:endParaRPr lang="en-CA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/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A4A0B9-1CB3-4EA8-B872-FA304BD3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04" y="5340874"/>
                <a:ext cx="1085618" cy="6949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/>
              <p:nvPr/>
            </p:nvSpPr>
            <p:spPr>
              <a:xfrm>
                <a:off x="695308" y="1842194"/>
                <a:ext cx="55261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BC3351-B093-49C2-BB77-EBC89FEBC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1842194"/>
                <a:ext cx="5526128" cy="397866"/>
              </a:xfrm>
              <a:prstGeom prst="rect">
                <a:avLst/>
              </a:prstGeom>
              <a:blipFill>
                <a:blip r:embed="rId16"/>
                <a:stretch>
                  <a:fillRect l="-1323" t="-1538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A66EDE-C264-48CC-B60C-AE10883870E6}"/>
                  </a:ext>
                </a:extLst>
              </p:cNvPr>
              <p:cNvSpPr txBox="1"/>
              <p:nvPr/>
            </p:nvSpPr>
            <p:spPr>
              <a:xfrm>
                <a:off x="408566" y="4354495"/>
                <a:ext cx="1295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A66EDE-C264-48CC-B60C-AE1088387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6" y="4354495"/>
                <a:ext cx="1295291" cy="369332"/>
              </a:xfrm>
              <a:prstGeom prst="rect">
                <a:avLst/>
              </a:prstGeom>
              <a:blipFill>
                <a:blip r:embed="rId17"/>
                <a:stretch>
                  <a:fillRect l="-8451" r="-2817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17870A7-3CA7-42AD-92EE-E9A910D44114}"/>
              </a:ext>
            </a:extLst>
          </p:cNvPr>
          <p:cNvGrpSpPr/>
          <p:nvPr/>
        </p:nvGrpSpPr>
        <p:grpSpPr>
          <a:xfrm>
            <a:off x="1559875" y="2144849"/>
            <a:ext cx="7064950" cy="3328781"/>
            <a:chOff x="1559875" y="2144849"/>
            <a:chExt cx="7064950" cy="33287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503FF67-2BF2-4739-B13B-209CE3A0434B}"/>
                    </a:ext>
                  </a:extLst>
                </p:cNvPr>
                <p:cNvSpPr txBox="1"/>
                <p:nvPr/>
              </p:nvSpPr>
              <p:spPr>
                <a:xfrm>
                  <a:off x="1578278" y="2380328"/>
                  <a:ext cx="128753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57B839-1C11-8C4C-A1CD-762CB781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278" y="2380328"/>
                  <a:ext cx="1287532" cy="1107996"/>
                </a:xfrm>
                <a:prstGeom prst="rect">
                  <a:avLst/>
                </a:prstGeom>
                <a:blipFill>
                  <a:blip r:embed="rId8"/>
                  <a:stretch>
                    <a:fillRect l="-4739" r="-1422" b="-87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CE01BB-26A7-4351-AB5A-21CDAA19C929}"/>
                    </a:ext>
                  </a:extLst>
                </p:cNvPr>
                <p:cNvSpPr txBox="1"/>
                <p:nvPr/>
              </p:nvSpPr>
              <p:spPr>
                <a:xfrm>
                  <a:off x="7759128" y="2144849"/>
                  <a:ext cx="3967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CFF229-9011-AB4E-BD05-D217CB203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128" y="2144849"/>
                  <a:ext cx="39677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9231" r="-4615" b="-1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C972429-026E-4374-BFF9-C4B230436880}"/>
                    </a:ext>
                  </a:extLst>
                </p:cNvPr>
                <p:cNvSpPr txBox="1"/>
                <p:nvPr/>
              </p:nvSpPr>
              <p:spPr>
                <a:xfrm>
                  <a:off x="3821398" y="5048190"/>
                  <a:ext cx="1088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15218F-0D4A-5748-88E1-671AE5E07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398" y="5048190"/>
                  <a:ext cx="1088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618" r="-12921" b="-2786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 Diagonal Corner Rectangle 21">
              <a:extLst>
                <a:ext uri="{FF2B5EF4-FFF2-40B4-BE49-F238E27FC236}">
                  <a16:creationId xmlns:a16="http://schemas.microsoft.com/office/drawing/2014/main" id="{A830374B-353E-447C-8DD3-6774B0D579E9}"/>
                </a:ext>
              </a:extLst>
            </p:cNvPr>
            <p:cNvSpPr/>
            <p:nvPr/>
          </p:nvSpPr>
          <p:spPr>
            <a:xfrm>
              <a:off x="2966431" y="3085516"/>
              <a:ext cx="1635876" cy="923330"/>
            </a:xfrm>
            <a:prstGeom prst="round2Diag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Position</a:t>
              </a:r>
            </a:p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Controller</a:t>
              </a:r>
            </a:p>
          </p:txBody>
        </p:sp>
        <p:cxnSp>
          <p:nvCxnSpPr>
            <p:cNvPr id="34" name="Straight Arrow Connector 30">
              <a:extLst>
                <a:ext uri="{FF2B5EF4-FFF2-40B4-BE49-F238E27FC236}">
                  <a16:creationId xmlns:a16="http://schemas.microsoft.com/office/drawing/2014/main" id="{5D8EAD08-9B2A-4329-9121-CBA14F76418B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rot="5400000" flipH="1" flipV="1">
              <a:off x="5972276" y="432969"/>
              <a:ext cx="464641" cy="4840455"/>
            </a:xfrm>
            <a:prstGeom prst="bent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0">
              <a:extLst>
                <a:ext uri="{FF2B5EF4-FFF2-40B4-BE49-F238E27FC236}">
                  <a16:creationId xmlns:a16="http://schemas.microsoft.com/office/drawing/2014/main" id="{DCEFEBD5-582D-4ADB-9E6B-C7F31BC392FA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rot="10800000">
              <a:off x="3784370" y="4008847"/>
              <a:ext cx="4840455" cy="1464783"/>
            </a:xfrm>
            <a:prstGeom prst="bent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D6D206C-5279-400F-A647-B849CFAC8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875" y="3551295"/>
              <a:ext cx="1406556" cy="10017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A9678E-4BFB-4154-B64C-CF343D918A0B}"/>
                  </a:ext>
                </a:extLst>
              </p:cNvPr>
              <p:cNvSpPr txBox="1"/>
              <p:nvPr/>
            </p:nvSpPr>
            <p:spPr>
              <a:xfrm>
                <a:off x="416025" y="4708329"/>
                <a:ext cx="1739387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A9678E-4BFB-4154-B64C-CF343D91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25" y="4708329"/>
                <a:ext cx="1739387" cy="6325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E512E82-45B7-4508-AA25-935B076AF3E8}"/>
              </a:ext>
            </a:extLst>
          </p:cNvPr>
          <p:cNvGrpSpPr/>
          <p:nvPr/>
        </p:nvGrpSpPr>
        <p:grpSpPr>
          <a:xfrm>
            <a:off x="3821397" y="5745444"/>
            <a:ext cx="6993562" cy="529169"/>
            <a:chOff x="3821397" y="5745444"/>
            <a:chExt cx="6993562" cy="529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6925357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E27B9-B29F-254F-B55F-7BAE5F6CE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6925357" cy="398507"/>
                </a:xfrm>
                <a:prstGeom prst="rect">
                  <a:avLst/>
                </a:prstGeom>
                <a:blipFill>
                  <a:blip r:embed="rId19"/>
                  <a:stretch>
                    <a:fillRect t="-3077" b="-261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8ADEB3-61C5-459D-8719-7CA49A72CE82}"/>
                </a:ext>
              </a:extLst>
            </p:cNvPr>
            <p:cNvSpPr/>
            <p:nvPr/>
          </p:nvSpPr>
          <p:spPr>
            <a:xfrm>
              <a:off x="3821397" y="5745444"/>
              <a:ext cx="6925357" cy="529169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9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9521208" y="2351342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A78C4B-4F58-409B-A308-3C5BB044A860}"/>
              </a:ext>
            </a:extLst>
          </p:cNvPr>
          <p:cNvGrpSpPr/>
          <p:nvPr/>
        </p:nvGrpSpPr>
        <p:grpSpPr>
          <a:xfrm>
            <a:off x="1492946" y="1906577"/>
            <a:ext cx="2104016" cy="2281796"/>
            <a:chOff x="1492946" y="1906577"/>
            <a:chExt cx="2104016" cy="2281796"/>
          </a:xfrm>
        </p:grpSpPr>
        <p:sp>
          <p:nvSpPr>
            <p:cNvPr id="52" name="Right Arrow 51"/>
            <p:cNvSpPr/>
            <p:nvPr/>
          </p:nvSpPr>
          <p:spPr bwMode="auto">
            <a:xfrm>
              <a:off x="3332903" y="2998345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2946" y="1906577"/>
              <a:ext cx="1183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26479" y="2699122"/>
              <a:ext cx="1384162" cy="769441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High-Level Task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56980" y="3757486"/>
              <a:ext cx="117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50" name="Curved Down Arrow 49"/>
            <p:cNvSpPr/>
            <p:nvPr/>
          </p:nvSpPr>
          <p:spPr bwMode="auto">
            <a:xfrm rot="1102039" flipH="1" flipV="1">
              <a:off x="2393839" y="3563370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53" name="Right Arrow 52"/>
          <p:cNvSpPr/>
          <p:nvPr/>
        </p:nvSpPr>
        <p:spPr bwMode="auto">
          <a:xfrm>
            <a:off x="1617738" y="2996273"/>
            <a:ext cx="264059" cy="19204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84A6C1-DB6F-4102-B62D-D387D5D08626}"/>
              </a:ext>
            </a:extLst>
          </p:cNvPr>
          <p:cNvGrpSpPr/>
          <p:nvPr/>
        </p:nvGrpSpPr>
        <p:grpSpPr>
          <a:xfrm>
            <a:off x="4563059" y="2070216"/>
            <a:ext cx="3482969" cy="2342109"/>
            <a:chOff x="4563059" y="2070216"/>
            <a:chExt cx="3482969" cy="2342109"/>
          </a:xfrm>
        </p:grpSpPr>
        <p:sp>
          <p:nvSpPr>
            <p:cNvPr id="25" name="TextBox 24"/>
            <p:cNvSpPr txBox="1"/>
            <p:nvPr/>
          </p:nvSpPr>
          <p:spPr>
            <a:xfrm>
              <a:off x="4563059" y="2070216"/>
              <a:ext cx="18804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Angles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angular rates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20377" y="2890141"/>
              <a:ext cx="197421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Attitude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3700" y="3642884"/>
              <a:ext cx="288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and angular rates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Meas./Estimates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6326138" y="3395752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7520506" y="297316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18F499-48AF-4973-A28D-8939F4EADE47}"/>
              </a:ext>
            </a:extLst>
          </p:cNvPr>
          <p:cNvSpPr txBox="1"/>
          <p:nvPr/>
        </p:nvSpPr>
        <p:spPr>
          <a:xfrm rot="16200000">
            <a:off x="142484" y="2893786"/>
            <a:ext cx="2474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High-level Objective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15C04-3A8B-42F4-BF77-B154F83E4A38}"/>
              </a:ext>
            </a:extLst>
          </p:cNvPr>
          <p:cNvGrpSpPr/>
          <p:nvPr/>
        </p:nvGrpSpPr>
        <p:grpSpPr>
          <a:xfrm>
            <a:off x="3094203" y="1835526"/>
            <a:ext cx="5609865" cy="2554309"/>
            <a:chOff x="3094203" y="1835526"/>
            <a:chExt cx="5609865" cy="25543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61FFDE-2C23-4879-8924-E9BB2F39293F}"/>
                </a:ext>
              </a:extLst>
            </p:cNvPr>
            <p:cNvGrpSpPr/>
            <p:nvPr/>
          </p:nvGrpSpPr>
          <p:grpSpPr>
            <a:xfrm>
              <a:off x="3094203" y="2079087"/>
              <a:ext cx="2386064" cy="2310748"/>
              <a:chOff x="3094203" y="2079087"/>
              <a:chExt cx="2386064" cy="2310748"/>
            </a:xfrm>
          </p:grpSpPr>
          <p:sp>
            <p:nvSpPr>
              <p:cNvPr id="35" name="Right Arrow 34"/>
              <p:cNvSpPr/>
              <p:nvPr/>
            </p:nvSpPr>
            <p:spPr bwMode="auto">
              <a:xfrm>
                <a:off x="5216208" y="2998345"/>
                <a:ext cx="264059" cy="192043"/>
              </a:xfrm>
              <a:prstGeom prst="rightArrow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617136" y="2878922"/>
                <a:ext cx="1575239" cy="430887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sz="2200" dirty="0">
                    <a:solidFill>
                      <a:srgbClr val="FF66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Ctrl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776761" y="3620394"/>
                <a:ext cx="11917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+ Yaw</a:t>
                </a:r>
              </a:p>
            </p:txBody>
          </p:sp>
          <p:sp>
            <p:nvSpPr>
              <p:cNvPr id="46" name="Curved Down Arrow 45"/>
              <p:cNvSpPr/>
              <p:nvPr/>
            </p:nvSpPr>
            <p:spPr bwMode="auto">
              <a:xfrm rot="1102039" flipH="1" flipV="1">
                <a:off x="4106331" y="3376361"/>
                <a:ext cx="497566" cy="245429"/>
              </a:xfrm>
              <a:prstGeom prst="curvedDownArrow">
                <a:avLst/>
              </a:prstGeom>
              <a:solidFill>
                <a:schemeClr val="bg2">
                  <a:lumMod val="50000"/>
                </a:schemeClr>
              </a:solidFill>
              <a:ln w="25400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094203" y="2079087"/>
                <a:ext cx="116807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 </a:t>
                </a:r>
              </a:p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Yaw</a:t>
                </a:r>
              </a:p>
            </p:txBody>
          </p:sp>
        </p:grpSp>
        <p:sp>
          <p:nvSpPr>
            <p:cNvPr id="32" name="Arrow: U-Turn 31">
              <a:extLst>
                <a:ext uri="{FF2B5EF4-FFF2-40B4-BE49-F238E27FC236}">
                  <a16:creationId xmlns:a16="http://schemas.microsoft.com/office/drawing/2014/main" id="{78BDFFF9-FAA6-4BE0-BE49-5E832A062B7A}"/>
                </a:ext>
              </a:extLst>
            </p:cNvPr>
            <p:cNvSpPr/>
            <p:nvPr/>
          </p:nvSpPr>
          <p:spPr>
            <a:xfrm>
              <a:off x="4408635" y="1835526"/>
              <a:ext cx="4295433" cy="1031353"/>
            </a:xfrm>
            <a:prstGeom prst="uturnArrow">
              <a:avLst>
                <a:gd name="adj1" fmla="val 7950"/>
                <a:gd name="adj2" fmla="val 12212"/>
                <a:gd name="adj3" fmla="val 14770"/>
                <a:gd name="adj4" fmla="val 43750"/>
                <a:gd name="adj5" fmla="val 100000"/>
              </a:avLst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A9D6C-7544-44C9-8CF7-8FE41AABAA91}"/>
              </a:ext>
            </a:extLst>
          </p:cNvPr>
          <p:cNvGrpSpPr/>
          <p:nvPr/>
        </p:nvGrpSpPr>
        <p:grpSpPr>
          <a:xfrm>
            <a:off x="6601001" y="1844072"/>
            <a:ext cx="4315724" cy="2876690"/>
            <a:chOff x="6601001" y="1844072"/>
            <a:chExt cx="4315724" cy="2876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D8DBC7-D665-4582-9EDD-B9CD8D3102AF}"/>
                </a:ext>
              </a:extLst>
            </p:cNvPr>
            <p:cNvGrpSpPr/>
            <p:nvPr/>
          </p:nvGrpSpPr>
          <p:grpSpPr>
            <a:xfrm>
              <a:off x="6601001" y="1844072"/>
              <a:ext cx="4315724" cy="2876690"/>
              <a:chOff x="6601001" y="1844072"/>
              <a:chExt cx="4315724" cy="287669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601001" y="2425079"/>
                <a:ext cx="21030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Moment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004F46D-1524-494D-A6EE-5B2062B95D3E}"/>
                  </a:ext>
                </a:extLst>
              </p:cNvPr>
              <p:cNvGrpSpPr/>
              <p:nvPr/>
            </p:nvGrpSpPr>
            <p:grpSpPr>
              <a:xfrm>
                <a:off x="7817321" y="1844072"/>
                <a:ext cx="3099404" cy="2876690"/>
                <a:chOff x="8419459" y="1249880"/>
                <a:chExt cx="3099404" cy="2876690"/>
              </a:xfrm>
            </p:grpSpPr>
            <p:sp>
              <p:nvSpPr>
                <p:cNvPr id="11" name="Right Arrow 10"/>
                <p:cNvSpPr/>
                <p:nvPr/>
              </p:nvSpPr>
              <p:spPr bwMode="auto">
                <a:xfrm>
                  <a:off x="9829533" y="2422989"/>
                  <a:ext cx="295350" cy="201453"/>
                </a:xfrm>
                <a:prstGeom prst="rightArrow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0489414" y="1249880"/>
                  <a:ext cx="10294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Motion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419459" y="2291033"/>
                  <a:ext cx="1384161" cy="43088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rgbClr val="FF66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Motor Ctrl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466774" y="3357129"/>
                  <a:ext cx="140564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Measured </a:t>
                  </a:r>
                  <a:b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Turn Rates</a:t>
                  </a:r>
                </a:p>
              </p:txBody>
            </p:sp>
            <p:sp>
              <p:nvSpPr>
                <p:cNvPr id="12" name="Curved Down Arrow 11"/>
                <p:cNvSpPr/>
                <p:nvPr/>
              </p:nvSpPr>
              <p:spPr bwMode="auto">
                <a:xfrm rot="1102039" flipH="1" flipV="1">
                  <a:off x="9603480" y="2982840"/>
                  <a:ext cx="933273" cy="410937"/>
                </a:xfrm>
                <a:prstGeom prst="curvedDownArrow">
                  <a:avLst/>
                </a:prstGeom>
                <a:solidFill>
                  <a:schemeClr val="bg2">
                    <a:lumMod val="50000"/>
                  </a:schemeClr>
                </a:solidFill>
                <a:ln w="25400" cap="flat" cmpd="sng" algn="ctr">
                  <a:solidFill>
                    <a:schemeClr val="bg2">
                      <a:lumMod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20C5BD-9A68-44E2-A426-466AD3E6BB23}"/>
                </a:ext>
              </a:extLst>
            </p:cNvPr>
            <p:cNvSpPr txBox="1"/>
            <p:nvPr/>
          </p:nvSpPr>
          <p:spPr>
            <a:xfrm>
              <a:off x="7972260" y="2314741"/>
              <a:ext cx="21030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BACE2-88EE-43F6-B1C7-8DE5395731F7}"/>
              </a:ext>
            </a:extLst>
          </p:cNvPr>
          <p:cNvGrpSpPr/>
          <p:nvPr/>
        </p:nvGrpSpPr>
        <p:grpSpPr>
          <a:xfrm>
            <a:off x="4978625" y="2111214"/>
            <a:ext cx="4466826" cy="719161"/>
            <a:chOff x="4978625" y="2111214"/>
            <a:chExt cx="4466826" cy="71916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0449DD-9A5F-4CA0-A547-CC6A774BF502}"/>
                </a:ext>
              </a:extLst>
            </p:cNvPr>
            <p:cNvSpPr/>
            <p:nvPr/>
          </p:nvSpPr>
          <p:spPr>
            <a:xfrm>
              <a:off x="7035109" y="2450669"/>
              <a:ext cx="1208730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FDB6D1-F1A4-4A29-9107-8DD9D0F3A80D}"/>
                </a:ext>
              </a:extLst>
            </p:cNvPr>
            <p:cNvSpPr/>
            <p:nvPr/>
          </p:nvSpPr>
          <p:spPr>
            <a:xfrm>
              <a:off x="8563565" y="2320234"/>
              <a:ext cx="881886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1746FAC-AD54-4ED5-BA63-D53BCBBC4B84}"/>
                </a:ext>
              </a:extLst>
            </p:cNvPr>
            <p:cNvSpPr/>
            <p:nvPr/>
          </p:nvSpPr>
          <p:spPr>
            <a:xfrm>
              <a:off x="4978625" y="2111214"/>
              <a:ext cx="1026417" cy="37970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C96C0D-FFB2-4925-A583-39BE1339A2A0}"/>
              </a:ext>
            </a:extLst>
          </p:cNvPr>
          <p:cNvGrpSpPr/>
          <p:nvPr/>
        </p:nvGrpSpPr>
        <p:grpSpPr>
          <a:xfrm>
            <a:off x="1646200" y="5058575"/>
            <a:ext cx="5996910" cy="591840"/>
            <a:chOff x="3847784" y="5749148"/>
            <a:chExt cx="5996910" cy="591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2D74589-07E1-40CC-83A9-BFD58FB12062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5955092" cy="427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2D74589-07E1-40CC-83A9-BFD58FB12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5955092" cy="4278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7EF212-47D5-4C95-B306-2D1EFE26E572}"/>
                </a:ext>
              </a:extLst>
            </p:cNvPr>
            <p:cNvSpPr/>
            <p:nvPr/>
          </p:nvSpPr>
          <p:spPr>
            <a:xfrm>
              <a:off x="3847784" y="5749148"/>
              <a:ext cx="5955091" cy="59184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04B14D-E8DB-459E-9484-FAE8C026743B}"/>
              </a:ext>
            </a:extLst>
          </p:cNvPr>
          <p:cNvGrpSpPr/>
          <p:nvPr/>
        </p:nvGrpSpPr>
        <p:grpSpPr>
          <a:xfrm>
            <a:off x="1570003" y="4410733"/>
            <a:ext cx="6993562" cy="529169"/>
            <a:chOff x="3821397" y="5745444"/>
            <a:chExt cx="6993562" cy="529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58BA06A-F275-4C91-8A70-7EB460A157D9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6925357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58BA06A-F275-4C91-8A70-7EB460A15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6925357" cy="398507"/>
                </a:xfrm>
                <a:prstGeom prst="rect">
                  <a:avLst/>
                </a:prstGeom>
                <a:blipFill>
                  <a:blip r:embed="rId5"/>
                  <a:stretch>
                    <a:fillRect t="-1538" b="-2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66CF72-3DD6-41E0-9139-DE3F3900FE77}"/>
                </a:ext>
              </a:extLst>
            </p:cNvPr>
            <p:cNvSpPr/>
            <p:nvPr/>
          </p:nvSpPr>
          <p:spPr>
            <a:xfrm>
              <a:off x="3821397" y="5745444"/>
              <a:ext cx="6925357" cy="529169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69B267-A435-4638-9568-C722F9FFA0A7}"/>
              </a:ext>
            </a:extLst>
          </p:cNvPr>
          <p:cNvGrpSpPr/>
          <p:nvPr/>
        </p:nvGrpSpPr>
        <p:grpSpPr>
          <a:xfrm>
            <a:off x="3821398" y="5745444"/>
            <a:ext cx="6708740" cy="860692"/>
            <a:chOff x="3821398" y="5745444"/>
            <a:chExt cx="6708740" cy="860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B8495CB-8A65-462F-8E0A-BF827BEB2C7A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6640536" cy="7586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B8495CB-8A65-462F-8E0A-BF827BEB2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6640536" cy="7586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F8C543-4347-47A0-98E2-57CD3D4D940E}"/>
                </a:ext>
              </a:extLst>
            </p:cNvPr>
            <p:cNvSpPr/>
            <p:nvPr/>
          </p:nvSpPr>
          <p:spPr>
            <a:xfrm>
              <a:off x="3821398" y="5745444"/>
              <a:ext cx="6708740" cy="860692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B2E9AB-09F0-4C45-9DD6-DB7CEB81F276}"/>
              </a:ext>
            </a:extLst>
          </p:cNvPr>
          <p:cNvGrpSpPr/>
          <p:nvPr/>
        </p:nvGrpSpPr>
        <p:grpSpPr>
          <a:xfrm>
            <a:off x="8690227" y="4775345"/>
            <a:ext cx="2394098" cy="832490"/>
            <a:chOff x="605134" y="5328314"/>
            <a:chExt cx="2394098" cy="832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DEF549E-B8CD-4EE4-A921-D4FE7FB95CA4}"/>
                    </a:ext>
                  </a:extLst>
                </p:cNvPr>
                <p:cNvSpPr txBox="1"/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3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23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CA" sz="23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DEF549E-B8CD-4EE4-A921-D4FE7FB95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D6AD4DE-5C8D-4945-9726-8CD4A1A517D6}"/>
                </a:ext>
              </a:extLst>
            </p:cNvPr>
            <p:cNvSpPr/>
            <p:nvPr/>
          </p:nvSpPr>
          <p:spPr>
            <a:xfrm>
              <a:off x="605134" y="5328314"/>
              <a:ext cx="2262369" cy="83249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77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Quadrotors require controllers to work well</a:t>
            </a: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Varying motor speeds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Nested control architecture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controller for a 1D quadrotor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Control Equations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8CA238-A46E-4FA8-AE67-415BCE124728}"/>
                  </a:ext>
                </a:extLst>
              </p:cNvPr>
              <p:cNvSpPr txBox="1"/>
              <p:nvPr/>
            </p:nvSpPr>
            <p:spPr>
              <a:xfrm>
                <a:off x="857111" y="1643030"/>
                <a:ext cx="10477778" cy="3982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CA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400" b="1" dirty="0"/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400" b="1" dirty="0"/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  <a:p>
                <a:endParaRPr lang="en-CA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  <a:p>
                <a:endParaRPr lang="en-CA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8CA238-A46E-4FA8-AE67-415BCE12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1" y="1643030"/>
                <a:ext cx="10477778" cy="3982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142493AE-78C4-459C-A32C-F57A80A38245}"/>
              </a:ext>
            </a:extLst>
          </p:cNvPr>
          <p:cNvSpPr/>
          <p:nvPr/>
        </p:nvSpPr>
        <p:spPr>
          <a:xfrm>
            <a:off x="5279598" y="2043178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A00D1-7679-4CC5-A278-B23B2029AFE3}"/>
              </a:ext>
            </a:extLst>
          </p:cNvPr>
          <p:cNvSpPr/>
          <p:nvPr/>
        </p:nvSpPr>
        <p:spPr>
          <a:xfrm>
            <a:off x="7430532" y="2011530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3BA13C-CA91-42AA-BC67-83A496DC4CC6}"/>
              </a:ext>
            </a:extLst>
          </p:cNvPr>
          <p:cNvSpPr/>
          <p:nvPr/>
        </p:nvSpPr>
        <p:spPr>
          <a:xfrm>
            <a:off x="5084048" y="2809816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FECD26-E3F2-499C-8356-F6A060D766D7}"/>
              </a:ext>
            </a:extLst>
          </p:cNvPr>
          <p:cNvSpPr/>
          <p:nvPr/>
        </p:nvSpPr>
        <p:spPr>
          <a:xfrm>
            <a:off x="7148483" y="2813934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3DDA0A-6D35-4F00-96A7-005F6A0803DA}"/>
              </a:ext>
            </a:extLst>
          </p:cNvPr>
          <p:cNvSpPr/>
          <p:nvPr/>
        </p:nvSpPr>
        <p:spPr>
          <a:xfrm>
            <a:off x="4740214" y="3593642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6027F5-7E3E-48EC-9156-8174073FB2E9}"/>
              </a:ext>
            </a:extLst>
          </p:cNvPr>
          <p:cNvSpPr/>
          <p:nvPr/>
        </p:nvSpPr>
        <p:spPr>
          <a:xfrm>
            <a:off x="6792052" y="3616338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5F01808-6B09-47E0-94DC-72D66A515D4B}"/>
              </a:ext>
            </a:extLst>
          </p:cNvPr>
          <p:cNvSpPr/>
          <p:nvPr/>
        </p:nvSpPr>
        <p:spPr>
          <a:xfrm>
            <a:off x="5156028" y="4515986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44FB8B-F358-4D16-916B-309925A773DC}"/>
              </a:ext>
            </a:extLst>
          </p:cNvPr>
          <p:cNvSpPr/>
          <p:nvPr/>
        </p:nvSpPr>
        <p:spPr>
          <a:xfrm>
            <a:off x="7430532" y="4548936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6BA9A9-0352-42F6-B8F3-951ADBAE3F0B}"/>
              </a:ext>
            </a:extLst>
          </p:cNvPr>
          <p:cNvSpPr txBox="1"/>
          <p:nvPr/>
        </p:nvSpPr>
        <p:spPr>
          <a:xfrm>
            <a:off x="393972" y="3128545"/>
            <a:ext cx="37120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Simplification with no performance reduction</a:t>
            </a:r>
            <a:endParaRPr lang="en-CA" sz="2400" b="1" dirty="0"/>
          </a:p>
        </p:txBody>
      </p:sp>
      <p:sp>
        <p:nvSpPr>
          <p:cNvPr id="54" name="Arrow: Curved Left 53">
            <a:extLst>
              <a:ext uri="{FF2B5EF4-FFF2-40B4-BE49-F238E27FC236}">
                <a16:creationId xmlns:a16="http://schemas.microsoft.com/office/drawing/2014/main" id="{EB4623D6-053D-4802-8A11-18DAA5913325}"/>
              </a:ext>
            </a:extLst>
          </p:cNvPr>
          <p:cNvSpPr/>
          <p:nvPr/>
        </p:nvSpPr>
        <p:spPr>
          <a:xfrm>
            <a:off x="9236990" y="3128545"/>
            <a:ext cx="613379" cy="1004481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3" grpId="0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Control Equations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8CA238-A46E-4FA8-AE67-415BCE124728}"/>
                  </a:ext>
                </a:extLst>
              </p:cNvPr>
              <p:cNvSpPr txBox="1"/>
              <p:nvPr/>
            </p:nvSpPr>
            <p:spPr>
              <a:xfrm>
                <a:off x="857111" y="1643030"/>
                <a:ext cx="10477778" cy="3185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CA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400" b="1" dirty="0"/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  <a:p>
                <a:endParaRPr lang="en-CA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  <a:p>
                <a:endParaRPr lang="en-CA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8CA238-A46E-4FA8-AE67-415BCE124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1" y="1643030"/>
                <a:ext cx="10477778" cy="31856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142493AE-78C4-459C-A32C-F57A80A38245}"/>
              </a:ext>
            </a:extLst>
          </p:cNvPr>
          <p:cNvSpPr/>
          <p:nvPr/>
        </p:nvSpPr>
        <p:spPr>
          <a:xfrm>
            <a:off x="5279598" y="2043178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A00D1-7679-4CC5-A278-B23B2029AFE3}"/>
              </a:ext>
            </a:extLst>
          </p:cNvPr>
          <p:cNvSpPr/>
          <p:nvPr/>
        </p:nvSpPr>
        <p:spPr>
          <a:xfrm>
            <a:off x="7430532" y="2011530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3BA13C-CA91-42AA-BC67-83A496DC4CC6}"/>
              </a:ext>
            </a:extLst>
          </p:cNvPr>
          <p:cNvSpPr/>
          <p:nvPr/>
        </p:nvSpPr>
        <p:spPr>
          <a:xfrm>
            <a:off x="4740214" y="2813420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FECD26-E3F2-499C-8356-F6A060D766D7}"/>
              </a:ext>
            </a:extLst>
          </p:cNvPr>
          <p:cNvSpPr/>
          <p:nvPr/>
        </p:nvSpPr>
        <p:spPr>
          <a:xfrm>
            <a:off x="6793152" y="2780563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6027F5-7E3E-48EC-9156-8174073FB2E9}"/>
              </a:ext>
            </a:extLst>
          </p:cNvPr>
          <p:cNvSpPr/>
          <p:nvPr/>
        </p:nvSpPr>
        <p:spPr>
          <a:xfrm>
            <a:off x="5127443" y="3755105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44FB8B-F358-4D16-916B-309925A773DC}"/>
              </a:ext>
            </a:extLst>
          </p:cNvPr>
          <p:cNvSpPr/>
          <p:nvPr/>
        </p:nvSpPr>
        <p:spPr>
          <a:xfrm>
            <a:off x="7430532" y="3755105"/>
            <a:ext cx="539384" cy="53938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3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Pole placement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Linear Quadratic Regulator (LQR) 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Linear Controllers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/>
              <p:nvPr/>
            </p:nvSpPr>
            <p:spPr>
              <a:xfrm>
                <a:off x="695308" y="968336"/>
                <a:ext cx="10715642" cy="5170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Pole placement: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linearized dynamics of our system: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closed-loop system for input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𝐹𝑥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given by: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the pair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controllable (input can move the state from any initial state to any final state in finite time), then there exists a feedback matrix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closed-loop eigenvalues can be placed in arbitrary locations.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010659-573B-42FF-A4F3-2B58899A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8" y="968336"/>
                <a:ext cx="10715642" cy="5170646"/>
              </a:xfrm>
              <a:prstGeom prst="rect">
                <a:avLst/>
              </a:prstGeom>
              <a:blipFill>
                <a:blip r:embed="rId3"/>
                <a:stretch>
                  <a:fillRect l="-1706" t="-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86633B-394E-4C6B-907C-6BEBFFB2164E}"/>
                  </a:ext>
                </a:extLst>
              </p:cNvPr>
              <p:cNvSpPr txBox="1"/>
              <p:nvPr/>
            </p:nvSpPr>
            <p:spPr>
              <a:xfrm>
                <a:off x="9757305" y="2463462"/>
                <a:ext cx="1739387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86633B-394E-4C6B-907C-6BEBFFB2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305" y="2463462"/>
                <a:ext cx="1739387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24AA2-2D36-4B31-B963-437E092241D6}"/>
                  </a:ext>
                </a:extLst>
              </p:cNvPr>
              <p:cNvSpPr txBox="1"/>
              <p:nvPr/>
            </p:nvSpPr>
            <p:spPr>
              <a:xfrm>
                <a:off x="10099161" y="3116191"/>
                <a:ext cx="1055674" cy="69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724AA2-2D36-4B31-B963-437E09224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161" y="3116191"/>
                <a:ext cx="1055674" cy="692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C3978F-CD15-480B-B750-E374CD1ED490}"/>
                  </a:ext>
                </a:extLst>
              </p:cNvPr>
              <p:cNvSpPr txBox="1"/>
              <p:nvPr/>
            </p:nvSpPr>
            <p:spPr>
              <a:xfrm>
                <a:off x="10000224" y="1888756"/>
                <a:ext cx="1295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C3978F-CD15-480B-B750-E374CD1E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224" y="1888756"/>
                <a:ext cx="1295291" cy="369332"/>
              </a:xfrm>
              <a:prstGeom prst="rect">
                <a:avLst/>
              </a:prstGeom>
              <a:blipFill>
                <a:blip r:embed="rId6"/>
                <a:stretch>
                  <a:fillRect l="-4695" t="-1667" r="-6573" b="-3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B19D59-79BC-4430-B77E-A73F9B386CE8}"/>
                  </a:ext>
                </a:extLst>
              </p:cNvPr>
              <p:cNvSpPr txBox="1"/>
              <p:nvPr/>
            </p:nvSpPr>
            <p:spPr>
              <a:xfrm>
                <a:off x="781050" y="1715588"/>
                <a:ext cx="8406741" cy="21780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box>
                                        <m:box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CA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𝑚𝑔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B19D59-79BC-4430-B77E-A73F9B38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15588"/>
                <a:ext cx="8406741" cy="21780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626BD4-718D-4CE0-BB41-676191698B8A}"/>
                  </a:ext>
                </a:extLst>
              </p:cNvPr>
              <p:cNvSpPr txBox="1"/>
              <p:nvPr/>
            </p:nvSpPr>
            <p:spPr>
              <a:xfrm>
                <a:off x="1151465" y="3883344"/>
                <a:ext cx="30480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626BD4-718D-4CE0-BB41-67619169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65" y="3883344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r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B99AAB-F109-4A15-840A-A8D517410222}"/>
                  </a:ext>
                </a:extLst>
              </p:cNvPr>
              <p:cNvSpPr txBox="1"/>
              <p:nvPr/>
            </p:nvSpPr>
            <p:spPr>
              <a:xfrm>
                <a:off x="1537822" y="3871497"/>
                <a:ext cx="40640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B99AAB-F109-4A15-840A-A8D517410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22" y="3871497"/>
                <a:ext cx="4064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072713-CCA2-4E2F-A65F-BEDE947D8870}"/>
                  </a:ext>
                </a:extLst>
              </p:cNvPr>
              <p:cNvSpPr txBox="1"/>
              <p:nvPr/>
            </p:nvSpPr>
            <p:spPr>
              <a:xfrm>
                <a:off x="3234731" y="3897985"/>
                <a:ext cx="575269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072713-CCA2-4E2F-A65F-BEDE947D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31" y="3897985"/>
                <a:ext cx="5752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C5487-3DAD-4B1A-B3B3-DDB39E46AEBC}"/>
                  </a:ext>
                </a:extLst>
              </p:cNvPr>
              <p:cNvSpPr txBox="1"/>
              <p:nvPr/>
            </p:nvSpPr>
            <p:spPr>
              <a:xfrm>
                <a:off x="5049710" y="3883344"/>
                <a:ext cx="35560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C5487-3DAD-4B1A-B3B3-DDB39E46A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710" y="3883344"/>
                <a:ext cx="3556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F686F5-14E8-42D0-BFB1-14490FA36301}"/>
                  </a:ext>
                </a:extLst>
              </p:cNvPr>
              <p:cNvSpPr txBox="1"/>
              <p:nvPr/>
            </p:nvSpPr>
            <p:spPr>
              <a:xfrm>
                <a:off x="5258719" y="3871496"/>
                <a:ext cx="464665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F686F5-14E8-42D0-BFB1-14490FA3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719" y="3871496"/>
                <a:ext cx="46466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240F76-F0A6-4F5F-BF87-C552EB90F759}"/>
                  </a:ext>
                </a:extLst>
              </p:cNvPr>
              <p:cNvSpPr txBox="1"/>
              <p:nvPr/>
            </p:nvSpPr>
            <p:spPr>
              <a:xfrm>
                <a:off x="6291595" y="3871495"/>
                <a:ext cx="70685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240F76-F0A6-4F5F-BF87-C552EB90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595" y="3871495"/>
                <a:ext cx="70685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098039-F682-4AB6-9BC1-76C4BD132036}"/>
                  </a:ext>
                </a:extLst>
              </p:cNvPr>
              <p:cNvSpPr txBox="1"/>
              <p:nvPr/>
            </p:nvSpPr>
            <p:spPr>
              <a:xfrm>
                <a:off x="8153078" y="3871496"/>
                <a:ext cx="566729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098039-F682-4AB6-9BC1-76C4BD132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078" y="3871496"/>
                <a:ext cx="56672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460C59-BDBF-4787-8D72-097FF8C3C6B5}"/>
                  </a:ext>
                </a:extLst>
              </p:cNvPr>
              <p:cNvSpPr txBox="1"/>
              <p:nvPr/>
            </p:nvSpPr>
            <p:spPr>
              <a:xfrm>
                <a:off x="7603418" y="4183163"/>
                <a:ext cx="2495743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460C59-BDBF-4787-8D72-097FF8C3C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18" y="4183163"/>
                <a:ext cx="249574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4699F0F-6A20-47C3-B02F-1DD5781E08BD}"/>
              </a:ext>
            </a:extLst>
          </p:cNvPr>
          <p:cNvSpPr txBox="1"/>
          <p:nvPr/>
        </p:nvSpPr>
        <p:spPr>
          <a:xfrm>
            <a:off x="2797990" y="5731984"/>
            <a:ext cx="698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choose the behavior of the closed-loop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80F070-8A91-4FAF-B4E7-9567B05A3AF1}"/>
              </a:ext>
            </a:extLst>
          </p:cNvPr>
          <p:cNvSpPr txBox="1"/>
          <p:nvPr/>
        </p:nvSpPr>
        <p:spPr>
          <a:xfrm>
            <a:off x="4161862" y="6110155"/>
            <a:ext cx="425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to place the eigenvalues?</a:t>
            </a:r>
          </a:p>
        </p:txBody>
      </p:sp>
    </p:spTree>
    <p:extLst>
      <p:ext uri="{BB962C8B-B14F-4D97-AF65-F5344CB8AC3E}">
        <p14:creationId xmlns:p14="http://schemas.microsoft.com/office/powerpoint/2010/main" val="41785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3" grpId="0"/>
      <p:bldP spid="25" grpId="0"/>
      <p:bldP spid="28" grpId="0"/>
      <p:bldP spid="29" grpId="0"/>
      <p:bldP spid="31" grpId="0"/>
      <p:bldP spid="33" grpId="0"/>
      <p:bldP spid="35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Pole placement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Linear Quadratic Regulator (LQR) 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Linear Controllers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010659-573B-42FF-A4F3-2B58899A5F4B}"/>
              </a:ext>
            </a:extLst>
          </p:cNvPr>
          <p:cNvSpPr txBox="1"/>
          <p:nvPr/>
        </p:nvSpPr>
        <p:spPr>
          <a:xfrm>
            <a:off x="695308" y="968336"/>
            <a:ext cx="10715642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Quadratic Regulator (LQR):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Operate the dynamic system at a minimum cost. (Optimal control)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is described by a quadratic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described by set of linear differential equations.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discrete-time systems: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 control sequence minimizing cost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6208BB-883D-4770-A312-3DA8960B1F04}"/>
                  </a:ext>
                </a:extLst>
              </p:cNvPr>
              <p:cNvSpPr txBox="1"/>
              <p:nvPr/>
            </p:nvSpPr>
            <p:spPr>
              <a:xfrm>
                <a:off x="3131591" y="3518010"/>
                <a:ext cx="3436325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6208BB-883D-4770-A312-3DA8960B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91" y="3518010"/>
                <a:ext cx="3436325" cy="1007327"/>
              </a:xfrm>
              <a:prstGeom prst="rect">
                <a:avLst/>
              </a:prstGeom>
              <a:blipFill>
                <a:blip r:embed="rId3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FFFF656-AB1D-4B70-A217-8FDF14C4EFC7}"/>
              </a:ext>
            </a:extLst>
          </p:cNvPr>
          <p:cNvGrpSpPr/>
          <p:nvPr/>
        </p:nvGrpSpPr>
        <p:grpSpPr>
          <a:xfrm>
            <a:off x="3860574" y="3038337"/>
            <a:ext cx="1737014" cy="703937"/>
            <a:chOff x="3925889" y="2445663"/>
            <a:chExt cx="1737014" cy="70393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74C10AA-E38E-4ED0-B0B5-20D597C5C04C}"/>
                </a:ext>
              </a:extLst>
            </p:cNvPr>
            <p:cNvCxnSpPr>
              <a:cxnSpLocks/>
            </p:cNvCxnSpPr>
            <p:nvPr/>
          </p:nvCxnSpPr>
          <p:spPr>
            <a:xfrm>
              <a:off x="4789715" y="2814995"/>
              <a:ext cx="0" cy="334605"/>
            </a:xfrm>
            <a:prstGeom prst="straightConnector1">
              <a:avLst/>
            </a:prstGeom>
            <a:noFill/>
            <a:ln w="34925" cap="flat">
              <a:solidFill>
                <a:srgbClr val="C00000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E53007-A700-40B4-8358-D81956516729}"/>
                </a:ext>
              </a:extLst>
            </p:cNvPr>
            <p:cNvSpPr txBox="1"/>
            <p:nvPr/>
          </p:nvSpPr>
          <p:spPr>
            <a:xfrm>
              <a:off x="3925889" y="2445663"/>
              <a:ext cx="173701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penalize error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EA6D40-7B97-4433-BD4E-67C7D0F34C50}"/>
              </a:ext>
            </a:extLst>
          </p:cNvPr>
          <p:cNvGrpSpPr/>
          <p:nvPr/>
        </p:nvGrpSpPr>
        <p:grpSpPr>
          <a:xfrm>
            <a:off x="4477060" y="4258464"/>
            <a:ext cx="2761333" cy="508929"/>
            <a:chOff x="3925889" y="2306066"/>
            <a:chExt cx="2761333" cy="50892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16A2866-06AF-4A7C-B599-013A8AF6A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77" y="2306066"/>
              <a:ext cx="0" cy="275063"/>
            </a:xfrm>
            <a:prstGeom prst="straightConnector1">
              <a:avLst/>
            </a:prstGeom>
            <a:noFill/>
            <a:ln w="34925" cap="flat">
              <a:solidFill>
                <a:srgbClr val="C00000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2281C0-FD6A-4826-A619-BD869ACAB657}"/>
                </a:ext>
              </a:extLst>
            </p:cNvPr>
            <p:cNvSpPr txBox="1"/>
            <p:nvPr/>
          </p:nvSpPr>
          <p:spPr>
            <a:xfrm>
              <a:off x="3925889" y="2445663"/>
              <a:ext cx="276133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penalize control effort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ED3C88-4ABF-47B8-ABED-BBE14DAF884B}"/>
                  </a:ext>
                </a:extLst>
              </p:cNvPr>
              <p:cNvSpPr txBox="1"/>
              <p:nvPr/>
            </p:nvSpPr>
            <p:spPr>
              <a:xfrm>
                <a:off x="4398339" y="2407368"/>
                <a:ext cx="2517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ED3C88-4ABF-47B8-ABED-BBE14DAF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39" y="2407368"/>
                <a:ext cx="2517549" cy="369332"/>
              </a:xfrm>
              <a:prstGeom prst="rect">
                <a:avLst/>
              </a:prstGeom>
              <a:blipFill>
                <a:blip r:embed="rId4"/>
                <a:stretch>
                  <a:fillRect l="-971" r="-485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029273-271F-4719-A784-0A49DFDFEDA0}"/>
                  </a:ext>
                </a:extLst>
              </p:cNvPr>
              <p:cNvSpPr txBox="1"/>
              <p:nvPr/>
            </p:nvSpPr>
            <p:spPr>
              <a:xfrm>
                <a:off x="6718206" y="4906990"/>
                <a:ext cx="15865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029273-271F-4719-A784-0A49DFDFE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06" y="4906990"/>
                <a:ext cx="1586524" cy="369332"/>
              </a:xfrm>
              <a:prstGeom prst="rect">
                <a:avLst/>
              </a:prstGeom>
              <a:blipFill>
                <a:blip r:embed="rId5"/>
                <a:stretch>
                  <a:fillRect l="-1538" r="-1154" b="-180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F3F79B4-952A-4ABA-AB3F-4FB5AAD28703}"/>
              </a:ext>
            </a:extLst>
          </p:cNvPr>
          <p:cNvGrpSpPr/>
          <p:nvPr/>
        </p:nvGrpSpPr>
        <p:grpSpPr>
          <a:xfrm>
            <a:off x="7156220" y="5391539"/>
            <a:ext cx="1250535" cy="574946"/>
            <a:chOff x="4697309" y="2306066"/>
            <a:chExt cx="1250535" cy="574946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AEAF411-3EAC-480A-9298-BD0A3517B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2577" y="2306066"/>
              <a:ext cx="0" cy="275063"/>
            </a:xfrm>
            <a:prstGeom prst="straightConnector1">
              <a:avLst/>
            </a:prstGeom>
            <a:noFill/>
            <a:ln w="34925" cap="flat">
              <a:solidFill>
                <a:srgbClr val="C00000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ADE3A9-AAAE-43F5-A21C-B4968C5020A2}"/>
                </a:ext>
              </a:extLst>
            </p:cNvPr>
            <p:cNvSpPr txBox="1"/>
            <p:nvPr/>
          </p:nvSpPr>
          <p:spPr>
            <a:xfrm>
              <a:off x="4697309" y="2511680"/>
              <a:ext cx="12505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static 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42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Break</a:t>
            </a: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00" y="2793999"/>
            <a:ext cx="3465581" cy="1270001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Which type of controller (linear/nonlinear) does each drone have?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</p:txBody>
      </p:sp>
      <p:pic>
        <p:nvPicPr>
          <p:cNvPr id="2" name="video-11.24.2020_16.22.39">
            <a:hlinkClick r:id="" action="ppaction://media"/>
            <a:extLst>
              <a:ext uri="{FF2B5EF4-FFF2-40B4-BE49-F238E27FC236}">
                <a16:creationId xmlns:a16="http://schemas.microsoft.com/office/drawing/2014/main" id="{B9F5C3F2-1BAA-4EE1-94F3-4B14C23A8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8440" y="853440"/>
            <a:ext cx="7475634" cy="56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7926" y="2225936"/>
            <a:ext cx="3465581" cy="2861734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The task was to fly at 1 m. However, one drone is not able to achieve this.</a:t>
            </a: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What type of controller does it have?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</p:txBody>
      </p:sp>
      <p:pic>
        <p:nvPicPr>
          <p:cNvPr id="2" name="video-11.24.2020_16.22.39">
            <a:hlinkClick r:id="" action="ppaction://media"/>
            <a:extLst>
              <a:ext uri="{FF2B5EF4-FFF2-40B4-BE49-F238E27FC236}">
                <a16:creationId xmlns:a16="http://schemas.microsoft.com/office/drawing/2014/main" id="{B9F5C3F2-1BAA-4EE1-94F3-4B14C23A8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8440" y="853440"/>
            <a:ext cx="7475634" cy="56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Lectures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2B160D0-AD75-4AF7-A67C-36E6F6488367}"/>
              </a:ext>
            </a:extLst>
          </p:cNvPr>
          <p:cNvGraphicFramePr>
            <a:graphicFrameLocks noGrp="1"/>
          </p:cNvGraphicFramePr>
          <p:nvPr/>
        </p:nvGraphicFramePr>
        <p:xfrm>
          <a:off x="567926" y="1060629"/>
          <a:ext cx="11016309" cy="49575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72103">
                  <a:extLst>
                    <a:ext uri="{9D8B030D-6E8A-4147-A177-3AD203B41FA5}">
                      <a16:colId xmlns:a16="http://schemas.microsoft.com/office/drawing/2014/main" val="3722946738"/>
                    </a:ext>
                  </a:extLst>
                </a:gridCol>
                <a:gridCol w="3672103">
                  <a:extLst>
                    <a:ext uri="{9D8B030D-6E8A-4147-A177-3AD203B41FA5}">
                      <a16:colId xmlns:a16="http://schemas.microsoft.com/office/drawing/2014/main" val="2718249831"/>
                    </a:ext>
                  </a:extLst>
                </a:gridCol>
                <a:gridCol w="3672103">
                  <a:extLst>
                    <a:ext uri="{9D8B030D-6E8A-4147-A177-3AD203B41FA5}">
                      <a16:colId xmlns:a16="http://schemas.microsoft.com/office/drawing/2014/main" val="4016587802"/>
                    </a:ext>
                  </a:extLst>
                </a:gridCol>
              </a:tblGrid>
              <a:tr h="506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700321"/>
                  </a:ext>
                </a:extLst>
              </a:tr>
              <a:tr h="2531058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quadrotor control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up-down motion of the quadrotor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quadrotor in 2D (y-z plane)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nonlinear controllers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quadrotor in 3D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Setting up a commercially available quadrotor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41445"/>
                  </a:ext>
                </a:extLst>
              </a:tr>
              <a:tr h="1760460"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Installing simulator and initial controller 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Applying a 2D controller to the simulated quadrotor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to set up a commercially available quadrotor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1575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7CAED-7EB7-401A-BCFE-FFA598F388FD}"/>
              </a:ext>
            </a:extLst>
          </p:cNvPr>
          <p:cNvSpPr txBox="1"/>
          <p:nvPr/>
        </p:nvSpPr>
        <p:spPr>
          <a:xfrm>
            <a:off x="6675120" y="6198557"/>
            <a:ext cx="719632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Inspired by Vijay Kumar’s Aerial Robotics Coursera course https://www.coursera.org/learn/robotics-flight</a:t>
            </a:r>
          </a:p>
        </p:txBody>
      </p:sp>
    </p:spTree>
    <p:extLst>
      <p:ext uri="{BB962C8B-B14F-4D97-AF65-F5344CB8AC3E}">
        <p14:creationId xmlns:p14="http://schemas.microsoft.com/office/powerpoint/2010/main" val="20572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976512" y="1072540"/>
            <a:ext cx="547019" cy="64304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24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010659-573B-42FF-A4F3-2B58899A5F4B}"/>
              </a:ext>
            </a:extLst>
          </p:cNvPr>
          <p:cNvSpPr txBox="1"/>
          <p:nvPr/>
        </p:nvSpPr>
        <p:spPr>
          <a:xfrm>
            <a:off x="695308" y="968336"/>
            <a:ext cx="1071564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this happening?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Linearization is neglecting the effect of the roll angle in the system thrust.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74A43E5-0347-4A34-B23E-100FB3001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1239" r="50000" b="62963"/>
          <a:stretch/>
        </p:blipFill>
        <p:spPr>
          <a:xfrm>
            <a:off x="3510135" y="2136436"/>
            <a:ext cx="8396817" cy="3677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69EBA9-23CB-45F6-939F-71D47C87296D}"/>
                  </a:ext>
                </a:extLst>
              </p:cNvPr>
              <p:cNvSpPr txBox="1"/>
              <p:nvPr/>
            </p:nvSpPr>
            <p:spPr>
              <a:xfrm>
                <a:off x="134871" y="2543989"/>
                <a:ext cx="2364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69EBA9-23CB-45F6-939F-71D47C8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1" y="2543989"/>
                <a:ext cx="2364237" cy="369332"/>
              </a:xfrm>
              <a:prstGeom prst="rect">
                <a:avLst/>
              </a:prstGeom>
              <a:blipFill>
                <a:blip r:embed="rId4"/>
                <a:stretch>
                  <a:fillRect l="-2062" t="-163934" r="-27320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0B9864-1DBD-4363-95A1-ED06C3F8881B}"/>
                  </a:ext>
                </a:extLst>
              </p:cNvPr>
              <p:cNvSpPr txBox="1"/>
              <p:nvPr/>
            </p:nvSpPr>
            <p:spPr>
              <a:xfrm>
                <a:off x="134871" y="2910587"/>
                <a:ext cx="2943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0B9864-1DBD-4363-95A1-ED06C3F8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1" y="2910587"/>
                <a:ext cx="2943947" cy="369332"/>
              </a:xfrm>
              <a:prstGeom prst="rect">
                <a:avLst/>
              </a:prstGeom>
              <a:blipFill>
                <a:blip r:embed="rId5"/>
                <a:stretch>
                  <a:fillRect l="-207" t="-163934" r="-21946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F9A1042-A996-47B6-9C10-9DC2A9166D1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5497" y="2032940"/>
            <a:ext cx="3465581" cy="407117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Nonlinear dynamics: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510EB-1D5E-4E6B-BAFE-27D1EDF8E77B}"/>
              </a:ext>
            </a:extLst>
          </p:cNvPr>
          <p:cNvGrpSpPr/>
          <p:nvPr/>
        </p:nvGrpSpPr>
        <p:grpSpPr>
          <a:xfrm>
            <a:off x="195498" y="3645711"/>
            <a:ext cx="3465581" cy="1401818"/>
            <a:chOff x="195498" y="3645711"/>
            <a:chExt cx="3465581" cy="1401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E06CCB-9063-4683-B042-22948929B08D}"/>
                    </a:ext>
                  </a:extLst>
                </p:cNvPr>
                <p:cNvSpPr txBox="1"/>
                <p:nvPr/>
              </p:nvSpPr>
              <p:spPr>
                <a:xfrm>
                  <a:off x="684113" y="4414984"/>
                  <a:ext cx="1739387" cy="6325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E06CCB-9063-4683-B042-22948929B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13" y="4414984"/>
                  <a:ext cx="1739387" cy="632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66CB279-D473-4C87-9062-B4E8F126D25A}"/>
                    </a:ext>
                  </a:extLst>
                </p:cNvPr>
                <p:cNvSpPr txBox="1"/>
                <p:nvPr/>
              </p:nvSpPr>
              <p:spPr>
                <a:xfrm>
                  <a:off x="681221" y="4182920"/>
                  <a:ext cx="12952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66CB279-D473-4C87-9062-B4E8F126D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221" y="4182920"/>
                  <a:ext cx="129529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717" r="-7075" b="-360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BC93E72F-83FE-4394-976D-14E91CE3F3D4}"/>
                </a:ext>
              </a:extLst>
            </p:cNvPr>
            <p:cNvSpPr txBox="1">
              <a:spLocks/>
            </p:cNvSpPr>
            <p:nvPr/>
          </p:nvSpPr>
          <p:spPr>
            <a:xfrm>
              <a:off x="195498" y="3645711"/>
              <a:ext cx="3465581" cy="4071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91424" tIns="91424" rIns="91424" bIns="91424">
              <a:noAutofit/>
            </a:bodyPr>
            <a:lstStyle>
              <a:lvl1pPr marL="288925" marR="0" indent="-280988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ct val="100000"/>
                <a:buFontTx/>
                <a:buChar char="•"/>
                <a:tabLst/>
                <a:defRPr sz="2000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 Light"/>
                </a:defRPr>
              </a:lvl1pPr>
              <a:lvl2pPr marL="525583" marR="0" indent="-285750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ct val="100000"/>
                <a:buFontTx/>
                <a:buChar char="•"/>
                <a:tabLst/>
                <a:defRPr sz="1800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 Light"/>
                </a:defRPr>
              </a:lvl2pPr>
              <a:lvl3pPr marL="776135" marR="0" indent="-285750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ct val="100000"/>
                <a:buFontTx/>
                <a:buChar char="•"/>
                <a:tabLst/>
                <a:defRPr sz="1600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 Light"/>
                </a:defRPr>
              </a:lvl3pPr>
              <a:lvl4pPr marL="1017308" marR="0" indent="-285750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ct val="100000"/>
                <a:buFontTx/>
                <a:buChar char="•"/>
                <a:tabLst/>
                <a:defRPr sz="1400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 Light"/>
                </a:defRPr>
              </a:lvl4pPr>
              <a:lvl5pPr marL="1203325" marR="0" indent="-231775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ct val="100000"/>
                <a:buFontTx/>
                <a:buChar char="•"/>
                <a:tabLst/>
                <a:defRPr sz="1200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Helvetica Neue Light"/>
                </a:defRPr>
              </a:lvl5pPr>
              <a:lvl6pPr marL="1447038" marR="0" indent="-280967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ts val="2800"/>
                <a:buFont typeface="Arial"/>
                <a:buChar char="•"/>
                <a:tabLst/>
                <a:defRPr sz="1477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6pPr>
              <a:lvl7pPr marL="1688211" marR="0" indent="-280967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ts val="2800"/>
                <a:buFont typeface="Arial"/>
                <a:buChar char="•"/>
                <a:tabLst/>
                <a:defRPr sz="1477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7pPr>
              <a:lvl8pPr marL="1929384" marR="0" indent="-280967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ts val="2800"/>
                <a:buFont typeface="Arial"/>
                <a:buChar char="•"/>
                <a:tabLst/>
                <a:defRPr sz="1477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8pPr>
              <a:lvl9pPr marL="2170557" marR="0" indent="-280967" algn="l" defTabSz="482346" rtl="0" eaLnBrk="1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rgbClr val="001337"/>
                </a:buClr>
                <a:buSzPts val="2800"/>
                <a:buFont typeface="Arial"/>
                <a:buChar char="•"/>
                <a:tabLst/>
                <a:defRPr sz="1477" b="0" i="0" u="none" strike="noStrike" cap="none" spc="0" baseline="0">
                  <a:ln>
                    <a:noFill/>
                  </a:ln>
                  <a:solidFill>
                    <a:srgbClr val="001337"/>
                  </a:solidFill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9pPr>
            </a:lstStyle>
            <a:p>
              <a:pPr marL="7937" indent="0" hangingPunct="0">
                <a:buFontTx/>
                <a:buNone/>
              </a:pPr>
              <a:r>
                <a:rPr lang="en-CA" sz="2400" kern="0" dirty="0">
                  <a:solidFill>
                    <a:schemeClr val="accent1">
                      <a:lumMod val="50000"/>
                    </a:schemeClr>
                  </a:solidFill>
                </a:rPr>
                <a:t>Linearized dynamics:</a:t>
              </a:r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EC3160D-9971-4D56-A7A9-2AACD4159133}"/>
              </a:ext>
            </a:extLst>
          </p:cNvPr>
          <p:cNvSpPr txBox="1">
            <a:spLocks/>
          </p:cNvSpPr>
          <p:nvPr/>
        </p:nvSpPr>
        <p:spPr>
          <a:xfrm>
            <a:off x="195496" y="5206126"/>
            <a:ext cx="3465581" cy="83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In other words: modeling errors</a:t>
            </a:r>
          </a:p>
        </p:txBody>
      </p:sp>
    </p:spTree>
    <p:extLst>
      <p:ext uri="{BB962C8B-B14F-4D97-AF65-F5344CB8AC3E}">
        <p14:creationId xmlns:p14="http://schemas.microsoft.com/office/powerpoint/2010/main" val="28266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uiExpand="1" build="p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715866" y="2620656"/>
            <a:ext cx="5588301" cy="210610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Triple flip with a quadrotor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Time-optimized slalom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Fast path following with a </a:t>
            </a:r>
            <a:r>
              <a:rPr lang="en-CA" sz="2400" u="sng" dirty="0">
                <a:solidFill>
                  <a:schemeClr val="accent1">
                    <a:lumMod val="50000"/>
                  </a:schemeClr>
                </a:solidFill>
              </a:rPr>
              <a:t>ground vehicle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..</a:t>
            </a:r>
          </a:p>
          <a:p>
            <a:pPr marL="457200" indent="-457200">
              <a:buFont typeface="+mj-lt"/>
              <a:buAutoNum type="arabicPeriod" startAt="3"/>
            </a:pPr>
            <a:endParaRPr lang="en-CA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31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9780" y="8049586"/>
            <a:ext cx="10674930" cy="830997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S.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Schaal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 and C. G.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Atkeson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, “Learning control in robotics,” </a:t>
            </a:r>
          </a:p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NimbusRomNo9L-ReguItal"/>
                <a:cs typeface="Calibri" panose="020F0502020204030204" pitchFamily="34" charset="0"/>
              </a:rPr>
              <a:t>IEEE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latin typeface="NimbusRomNo9L-ReguItal"/>
                <a:cs typeface="Calibri" panose="020F0502020204030204" pitchFamily="34" charset="0"/>
              </a:rPr>
              <a:t>Robotics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NimbusRomNo9L-ReguItal"/>
                <a:cs typeface="Calibri" panose="020F0502020204030204" pitchFamily="34" charset="0"/>
              </a:rPr>
              <a:t> &amp; Automation Magazine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NimbusRomNo9L-Regu"/>
                <a:cs typeface="Calibri" panose="020F0502020204030204" pitchFamily="34" charset="0"/>
              </a:rPr>
              <a:t>, vol. 17, no. 2, pp. 20–29, 2010.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3"/>
          <a:stretch/>
        </p:blipFill>
        <p:spPr>
          <a:xfrm>
            <a:off x="7027333" y="351470"/>
            <a:ext cx="4186943" cy="3309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33" y="3782309"/>
            <a:ext cx="4186943" cy="277585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38D47B-82FC-DA42-AC6A-111FE858AB37}"/>
              </a:ext>
            </a:extLst>
          </p:cNvPr>
          <p:cNvSpPr txBox="1">
            <a:spLocks/>
          </p:cNvSpPr>
          <p:nvPr/>
        </p:nvSpPr>
        <p:spPr>
          <a:xfrm>
            <a:off x="715866" y="1119560"/>
            <a:ext cx="5769601" cy="509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342900" indent="-342900"/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want to perform aggressive Maneuvers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D26846-06DE-4592-A88D-1341FD6A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1DF5CA-A885-8346-9B92-5183A3C08F27}"/>
              </a:ext>
            </a:extLst>
          </p:cNvPr>
          <p:cNvSpPr txBox="1">
            <a:spLocks/>
          </p:cNvSpPr>
          <p:nvPr/>
        </p:nvSpPr>
        <p:spPr>
          <a:xfrm>
            <a:off x="6959600" y="5834529"/>
            <a:ext cx="357254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/bWExDW9J9sA</a:t>
            </a:r>
          </a:p>
        </p:txBody>
      </p:sp>
      <p:pic>
        <p:nvPicPr>
          <p:cNvPr id="3" name="Online Media 2" descr="FMA - Triple Adaptive Flips - ICRA2010 submission">
            <a:hlinkClick r:id="" action="ppaction://media"/>
            <a:extLst>
              <a:ext uri="{FF2B5EF4-FFF2-40B4-BE49-F238E27FC236}">
                <a16:creationId xmlns:a16="http://schemas.microsoft.com/office/drawing/2014/main" id="{37F049E3-AFAB-6D4A-9574-D71AB2ABD4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9856" y="933669"/>
            <a:ext cx="8872288" cy="49906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48C529-2DB5-40A2-B7FB-1F6EA8EC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Triple Adaptive Flips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2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1DF5CA-A885-8346-9B92-5183A3C08F27}"/>
              </a:ext>
            </a:extLst>
          </p:cNvPr>
          <p:cNvSpPr txBox="1">
            <a:spLocks/>
          </p:cNvSpPr>
          <p:nvPr/>
        </p:nvSpPr>
        <p:spPr>
          <a:xfrm>
            <a:off x="6959600" y="5834529"/>
            <a:ext cx="357254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zHTCsSkmADo</a:t>
            </a:r>
            <a:endParaRPr lang="en-CA" sz="2000" kern="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nline Media 3" descr="Quadrocopter Slalom Learning">
            <a:hlinkClick r:id="" action="ppaction://media"/>
            <a:extLst>
              <a:ext uri="{FF2B5EF4-FFF2-40B4-BE49-F238E27FC236}">
                <a16:creationId xmlns:a16="http://schemas.microsoft.com/office/drawing/2014/main" id="{A2C247D4-156A-3440-BFDC-311A02055C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9856" y="933669"/>
            <a:ext cx="8872288" cy="49906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C0D4CB-8588-430C-9B54-E981D492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Slalom Learning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1DF5CA-A885-8346-9B92-5183A3C08F27}"/>
              </a:ext>
            </a:extLst>
          </p:cNvPr>
          <p:cNvSpPr txBox="1">
            <a:spLocks/>
          </p:cNvSpPr>
          <p:nvPr/>
        </p:nvSpPr>
        <p:spPr>
          <a:xfrm>
            <a:off x="5981700" y="5834529"/>
            <a:ext cx="357254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/08_d1HSPADA </a:t>
            </a:r>
          </a:p>
        </p:txBody>
      </p:sp>
      <p:pic>
        <p:nvPicPr>
          <p:cNvPr id="4" name="Online Media 3" descr="Visual Teach and Repeat, Repeat, Repeat @ UTIAS (IROS 2013)">
            <a:hlinkClick r:id="" action="ppaction://media"/>
            <a:extLst>
              <a:ext uri="{FF2B5EF4-FFF2-40B4-BE49-F238E27FC236}">
                <a16:creationId xmlns:a16="http://schemas.microsoft.com/office/drawing/2014/main" id="{54417B5B-BCCF-A04A-AC6D-3CFA9199DE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36181" y="913846"/>
            <a:ext cx="6711950" cy="50303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F13F30-AA47-4B74-9BB1-606121AC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Visual Teach and Repeat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23010" r="31785" b="27349"/>
          <a:stretch/>
        </p:blipFill>
        <p:spPr>
          <a:xfrm>
            <a:off x="7086600" y="236340"/>
            <a:ext cx="3424034" cy="213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77767" y="1486074"/>
            <a:ext cx="5418233" cy="2422047"/>
          </a:xfrm>
        </p:spPr>
        <p:txBody>
          <a:bodyPr>
            <a:normAutofit lnSpcReduction="10000"/>
          </a:bodyPr>
          <a:lstStyle/>
          <a:p>
            <a:pPr marL="465137" indent="-457200">
              <a:buFont typeface="+mj-lt"/>
              <a:buAutoNum type="arabicPeriod"/>
              <a:tabLst>
                <a:tab pos="694223" algn="l"/>
              </a:tabLst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Unmodelled dynamics</a:t>
            </a:r>
          </a:p>
          <a:p>
            <a:pPr marL="465137" indent="-457200">
              <a:buFont typeface="+mj-lt"/>
              <a:buAutoNum type="arabicPeriod"/>
              <a:tabLst>
                <a:tab pos="694223" algn="l"/>
              </a:tabLst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65137" indent="-457200">
              <a:buFont typeface="+mj-lt"/>
              <a:buAutoNum type="arabicPeriod"/>
              <a:tabLst>
                <a:tab pos="694223" algn="l"/>
              </a:tabLst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Unknown external disturbances </a:t>
            </a:r>
          </a:p>
          <a:p>
            <a:pPr lvl="1">
              <a:tabLst>
                <a:tab pos="694223" algn="l"/>
              </a:tabLst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(e.g., environment conditions such as wind, unknown payload, topography or weather)</a:t>
            </a:r>
          </a:p>
          <a:p>
            <a:pPr lvl="1">
              <a:tabLst>
                <a:tab pos="694223" algn="l"/>
              </a:tabLst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9" name="Picture 9" descr="Clearpath_Sideslop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1"/>
          <a:stretch/>
        </p:blipFill>
        <p:spPr bwMode="auto">
          <a:xfrm>
            <a:off x="7086600" y="4749172"/>
            <a:ext cx="3424034" cy="1939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Grizzly_snow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r="19408" b="12522"/>
          <a:stretch/>
        </p:blipFill>
        <p:spPr bwMode="auto">
          <a:xfrm>
            <a:off x="7086600" y="2492756"/>
            <a:ext cx="3424034" cy="213164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2305FF9-5569-894B-9EAA-91E5684515AB}"/>
              </a:ext>
            </a:extLst>
          </p:cNvPr>
          <p:cNvSpPr txBox="1">
            <a:spLocks/>
          </p:cNvSpPr>
          <p:nvPr/>
        </p:nvSpPr>
        <p:spPr>
          <a:xfrm>
            <a:off x="423096" y="4429194"/>
            <a:ext cx="5927574" cy="1289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239833" lvl="1" indent="0">
              <a:buFontTx/>
              <a:buNone/>
              <a:tabLst>
                <a:tab pos="694223" algn="l"/>
              </a:tabLst>
            </a:pPr>
            <a:endParaRPr lang="en-CA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239833" lvl="1" indent="0">
              <a:buFontTx/>
              <a:buNone/>
              <a:tabLst>
                <a:tab pos="694223" algn="l"/>
              </a:tabLst>
            </a:pPr>
            <a:r>
              <a:rPr lang="en-CA" sz="2400" u="sng" kern="0" dirty="0">
                <a:solidFill>
                  <a:schemeClr val="accent1">
                    <a:lumMod val="50000"/>
                  </a:schemeClr>
                </a:solidFill>
              </a:rPr>
              <a:t>Model inaccuracies limit achievable performance!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DA92C5-B57A-4F3F-A60F-DBD6E4DD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Nonlinear Controllers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D196ED1-EAE8-4E50-96E1-8132002176AD}"/>
              </a:ext>
            </a:extLst>
          </p:cNvPr>
          <p:cNvSpPr txBox="1">
            <a:spLocks/>
          </p:cNvSpPr>
          <p:nvPr/>
        </p:nvSpPr>
        <p:spPr>
          <a:xfrm>
            <a:off x="9237132" y="5380885"/>
            <a:ext cx="3465581" cy="9450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Disturbances include modeling errors</a:t>
            </a:r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CFC92835-ED25-48A7-88F2-F56C28AD0A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EA083-2CA5-4C6B-99E1-891512F6FD30}"/>
              </a:ext>
            </a:extLst>
          </p:cNvPr>
          <p:cNvSpPr txBox="1"/>
          <p:nvPr/>
        </p:nvSpPr>
        <p:spPr>
          <a:xfrm>
            <a:off x="695308" y="968336"/>
            <a:ext cx="10715642" cy="5663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Control: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 is guaranteed to be stable for all possible realizations of the disturbance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Handles rapidly changing disturbances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Tends to be conservative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 Control: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 adapts based on parameters estimated using state measurements during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Slow-varying disturbances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present unwanted effects such as chattering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8A2CD7C-1F52-40F3-9347-AE13F18F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Nonlinear Controllers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D196ED1-EAE8-4E50-96E1-8132002176AD}"/>
              </a:ext>
            </a:extLst>
          </p:cNvPr>
          <p:cNvSpPr txBox="1">
            <a:spLocks/>
          </p:cNvSpPr>
          <p:nvPr/>
        </p:nvSpPr>
        <p:spPr>
          <a:xfrm>
            <a:off x="9287932" y="5861840"/>
            <a:ext cx="3465581" cy="9450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Disturbances include modeling errors</a:t>
            </a:r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CFC92835-ED25-48A7-88F2-F56C28AD0A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EA083-2CA5-4C6B-99E1-891512F6FD30}"/>
              </a:ext>
            </a:extLst>
          </p:cNvPr>
          <p:cNvSpPr txBox="1"/>
          <p:nvPr/>
        </p:nvSpPr>
        <p:spPr>
          <a:xfrm>
            <a:off x="695308" y="968336"/>
            <a:ext cx="10715642" cy="572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Learning-based Control: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 improves performance by learning features (e.g. model) of the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can improve over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stability guarantees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 Control: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 optimizes the performance based on a predefined cost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depends on model quality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be computationally expensive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Controllers can be combined to improve their characteristics!</a:t>
            </a: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75544-0A7E-A84E-87A0-C4F0754FA495}"/>
              </a:ext>
            </a:extLst>
          </p:cNvPr>
          <p:cNvSpPr txBox="1"/>
          <p:nvPr/>
        </p:nvSpPr>
        <p:spPr>
          <a:xfrm>
            <a:off x="3019278" y="2521060"/>
            <a:ext cx="6153444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Learning and adaptation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 enable 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safe, high-performance motions 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in uncontrolled, unknown or changing environments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F81BC-F8B5-444C-AD9C-B920CB41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Learning and Adaptive Controllers</a:t>
            </a:r>
          </a:p>
        </p:txBody>
      </p:sp>
    </p:spTree>
    <p:extLst>
      <p:ext uri="{BB962C8B-B14F-4D97-AF65-F5344CB8AC3E}">
        <p14:creationId xmlns:p14="http://schemas.microsoft.com/office/powerpoint/2010/main" val="459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6345" y="2629642"/>
            <a:ext cx="1931052" cy="24468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 information</a:t>
            </a:r>
            <a:b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1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motions are feasible?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plan collision-free motions?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7606" y="2642168"/>
            <a:ext cx="1991636" cy="24468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Current sensor measurement</a:t>
            </a:r>
            <a:b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1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guide the vehicle along a desired path?</a:t>
            </a:r>
          </a:p>
          <a:p>
            <a:pPr marL="263525" indent="-263525">
              <a:buFont typeface="Calibri Light" panose="020F0302020204030204" pitchFamily="34" charset="0"/>
              <a:buChar char="–"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0286" y="2642168"/>
            <a:ext cx="2143714" cy="24468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Past experiment data</a:t>
            </a:r>
            <a:b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1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the performance be improved by leveraging past data?</a:t>
            </a:r>
          </a:p>
        </p:txBody>
      </p:sp>
      <p:sp>
        <p:nvSpPr>
          <p:cNvPr id="10" name="Arc 9"/>
          <p:cNvSpPr/>
          <p:nvPr/>
        </p:nvSpPr>
        <p:spPr bwMode="auto">
          <a:xfrm flipV="1">
            <a:off x="3193633" y="3242636"/>
            <a:ext cx="6025019" cy="2492679"/>
          </a:xfrm>
          <a:prstGeom prst="arc">
            <a:avLst>
              <a:gd name="adj1" fmla="val 12553888"/>
              <a:gd name="adj2" fmla="val 21180289"/>
            </a:avLst>
          </a:prstGeom>
          <a:noFill/>
          <a:ln w="57150" cap="flat" cmpd="sng" algn="ctr">
            <a:solidFill>
              <a:srgbClr val="3E3D4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3E3D4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0347" y="5714860"/>
            <a:ext cx="3564853" cy="4154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CA" sz="2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Towards robotics applications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23A3B44-EA1D-3342-AE8D-52932E87C669}"/>
              </a:ext>
            </a:extLst>
          </p:cNvPr>
          <p:cNvGraphicFramePr/>
          <p:nvPr/>
        </p:nvGraphicFramePr>
        <p:xfrm>
          <a:off x="1586345" y="-210946"/>
          <a:ext cx="90193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3110ADBB-38DB-4613-86B1-C6102D8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Research Focus</a:t>
            </a:r>
          </a:p>
        </p:txBody>
      </p:sp>
    </p:spTree>
    <p:extLst>
      <p:ext uri="{BB962C8B-B14F-4D97-AF65-F5344CB8AC3E}">
        <p14:creationId xmlns:p14="http://schemas.microsoft.com/office/powerpoint/2010/main" val="39275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Planar (2D) quadrotor model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Linearization 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 Nested control loop 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1DF5CA-A885-8346-9B92-5183A3C08F27}"/>
              </a:ext>
            </a:extLst>
          </p:cNvPr>
          <p:cNvSpPr txBox="1">
            <a:spLocks/>
          </p:cNvSpPr>
          <p:nvPr/>
        </p:nvSpPr>
        <p:spPr>
          <a:xfrm>
            <a:off x="6959600" y="5834529"/>
            <a:ext cx="357254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/YqhLnCm0KXY</a:t>
            </a:r>
          </a:p>
        </p:txBody>
      </p:sp>
      <p:pic>
        <p:nvPicPr>
          <p:cNvPr id="3" name="Online Media 2" descr="Robust Learning Control Based on Gaussian Process Regression">
            <a:hlinkClick r:id="" action="ppaction://media"/>
            <a:extLst>
              <a:ext uri="{FF2B5EF4-FFF2-40B4-BE49-F238E27FC236}">
                <a16:creationId xmlns:a16="http://schemas.microsoft.com/office/drawing/2014/main" id="{EA05B2DB-C2C3-0A48-A64F-95F8986099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8178" y="933669"/>
            <a:ext cx="8883966" cy="49972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407A19-D326-4F8D-BD08-2718A2E3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Learning-based Robust Control</a:t>
            </a:r>
          </a:p>
        </p:txBody>
      </p:sp>
    </p:spTree>
    <p:extLst>
      <p:ext uri="{BB962C8B-B14F-4D97-AF65-F5344CB8AC3E}">
        <p14:creationId xmlns:p14="http://schemas.microsoft.com/office/powerpoint/2010/main" val="23380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1905000" y="1055688"/>
          <a:ext cx="8382000" cy="511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triple_comparison.png"/>
          <p:cNvPicPr>
            <a:picLocks noChangeAspect="1"/>
          </p:cNvPicPr>
          <p:nvPr/>
        </p:nvPicPr>
        <p:blipFill rotWithShape="1">
          <a:blip r:embed="rId8" cstate="print"/>
          <a:srcRect l="11984" t="15900" r="59585" b="2846"/>
          <a:stretch/>
        </p:blipFill>
        <p:spPr>
          <a:xfrm>
            <a:off x="2266512" y="1214878"/>
            <a:ext cx="954813" cy="4282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62"/>
          <a:stretch/>
        </p:blipFill>
        <p:spPr>
          <a:xfrm>
            <a:off x="3632200" y="992188"/>
            <a:ext cx="2106961" cy="18240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8434799" y="3733358"/>
            <a:ext cx="1834131" cy="1117905"/>
            <a:chOff x="967281" y="5139599"/>
            <a:chExt cx="2445506" cy="1490540"/>
          </a:xfrm>
        </p:grpSpPr>
        <p:grpSp>
          <p:nvGrpSpPr>
            <p:cNvPr id="10" name="Group 9"/>
            <p:cNvGrpSpPr/>
            <p:nvPr/>
          </p:nvGrpSpPr>
          <p:grpSpPr>
            <a:xfrm>
              <a:off x="967281" y="5139599"/>
              <a:ext cx="2412455" cy="1490540"/>
              <a:chOff x="967281" y="5139599"/>
              <a:chExt cx="2412455" cy="149054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967281" y="5139599"/>
                <a:ext cx="2412455" cy="1328902"/>
              </a:xfrm>
              <a:prstGeom prst="ellipse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3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9" name="Content Placeholder 1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6531" y="6306862"/>
                <a:ext cx="336860" cy="323277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043963" y="5406594"/>
              <a:ext cx="1520986" cy="509375"/>
              <a:chOff x="1043963" y="5406594"/>
              <a:chExt cx="1520986" cy="509375"/>
            </a:xfrm>
          </p:grpSpPr>
          <p:sp>
            <p:nvSpPr>
              <p:cNvPr id="16" name="Flowchart: Connector 15"/>
              <p:cNvSpPr/>
              <p:nvPr/>
            </p:nvSpPr>
            <p:spPr>
              <a:xfrm>
                <a:off x="1556952" y="5775926"/>
                <a:ext cx="140043" cy="140043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43963" y="5406594"/>
                <a:ext cx="1520986" cy="41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True model</a:t>
                </a:r>
                <a:endParaRPr lang="en-GB" sz="1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600806" y="5734060"/>
              <a:ext cx="1811981" cy="515969"/>
              <a:chOff x="1600806" y="5734060"/>
              <a:chExt cx="1811981" cy="515969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2130571" y="5734060"/>
                <a:ext cx="140043" cy="140043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600806" y="5839659"/>
                <a:ext cx="1811981" cy="41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Nominal model</a:t>
                </a:r>
                <a:endParaRPr lang="en-GB" sz="1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1FB22B7-ADCC-41F1-AB41-3F9D9C5B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16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/>
        </p:nvGraphicFramePr>
        <p:xfrm>
          <a:off x="1566425" y="2481460"/>
          <a:ext cx="90193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74BDD-3F28-1043-9A4C-B7AB7578FE07}"/>
              </a:ext>
            </a:extLst>
          </p:cNvPr>
          <p:cNvSpPr txBox="1"/>
          <p:nvPr/>
        </p:nvSpPr>
        <p:spPr>
          <a:xfrm>
            <a:off x="2139655" y="1397220"/>
            <a:ext cx="7912688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Safe,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reliable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,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high-performance flight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 of 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single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 or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multiple aerial vehicles  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in changing and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unknown conditions </a:t>
            </a:r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using a combination of a-priori </a:t>
            </a:r>
            <a:r>
              <a:rPr lang="en-CA" sz="2800" u="sng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Georgia" charset="0"/>
              </a:rPr>
              <a:t>models and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1E6053-7ABB-46EA-A5D4-8482C01F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Importance of Nonlinear Controllers</a:t>
            </a:r>
          </a:p>
        </p:txBody>
      </p:sp>
    </p:spTree>
    <p:extLst>
      <p:ext uri="{BB962C8B-B14F-4D97-AF65-F5344CB8AC3E}">
        <p14:creationId xmlns:p14="http://schemas.microsoft.com/office/powerpoint/2010/main" val="31770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</p:spPr>
            <p:txBody>
              <a:bodyPr>
                <a:noAutofit/>
              </a:bodyPr>
              <a:lstStyle/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Nonlinear equations of motion: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We calculate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such that the errors decay exponentially to 0. </a:t>
                </a:r>
                <a:b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, the nonlinear equations of motion, and measured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, we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, the nonlinear equations of motion,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, we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Shape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as a first-order system: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  <a:blipFill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/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blipFill>
                <a:blip r:embed="rId3"/>
                <a:stretch>
                  <a:fillRect l="-2062" t="-168333" r="-27320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/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blipFill>
                <a:blip r:embed="rId4"/>
                <a:stretch>
                  <a:fillRect l="-207" t="-168333" r="-21946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/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Nonlinear Controller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BB9F73-A6E2-4DB3-87B2-5EC6192E31A6}"/>
              </a:ext>
            </a:extLst>
          </p:cNvPr>
          <p:cNvGrpSpPr/>
          <p:nvPr/>
        </p:nvGrpSpPr>
        <p:grpSpPr>
          <a:xfrm>
            <a:off x="614100" y="1823691"/>
            <a:ext cx="5299155" cy="545572"/>
            <a:chOff x="3847784" y="5749148"/>
            <a:chExt cx="5299155" cy="545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83C7A7-7B0E-46F3-8418-409BA3DA9B0E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5257337" cy="427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83C7A7-7B0E-46F3-8418-409BA3DA9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5257337" cy="427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B8ED54-EB5A-4AC5-ABC8-F21FDB97A0E8}"/>
                </a:ext>
              </a:extLst>
            </p:cNvPr>
            <p:cNvSpPr/>
            <p:nvPr/>
          </p:nvSpPr>
          <p:spPr>
            <a:xfrm>
              <a:off x="3847784" y="5749148"/>
              <a:ext cx="5275789" cy="545572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BF1CBC-46B7-46C0-92D4-224E19EEA502}"/>
                  </a:ext>
                </a:extLst>
              </p:cNvPr>
              <p:cNvSpPr txBox="1"/>
              <p:nvPr/>
            </p:nvSpPr>
            <p:spPr>
              <a:xfrm>
                <a:off x="655918" y="3230964"/>
                <a:ext cx="55261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BF1CBC-46B7-46C0-92D4-224E19EEA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18" y="3230964"/>
                <a:ext cx="5526128" cy="397866"/>
              </a:xfrm>
              <a:prstGeom prst="rect">
                <a:avLst/>
              </a:prstGeom>
              <a:blipFill>
                <a:blip r:embed="rId7"/>
                <a:stretch>
                  <a:fillRect l="-1435" t="-1538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D6F959-8E4B-4065-863F-E026BDCCFD0E}"/>
                  </a:ext>
                </a:extLst>
              </p:cNvPr>
              <p:cNvSpPr txBox="1"/>
              <p:nvPr/>
            </p:nvSpPr>
            <p:spPr>
              <a:xfrm>
                <a:off x="655918" y="2756257"/>
                <a:ext cx="570451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D6F959-8E4B-4065-863F-E026BDCC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18" y="2756257"/>
                <a:ext cx="5704510" cy="398507"/>
              </a:xfrm>
              <a:prstGeom prst="rect">
                <a:avLst/>
              </a:prstGeom>
              <a:blipFill>
                <a:blip r:embed="rId8"/>
                <a:stretch>
                  <a:fillRect l="-1925" t="-1515" b="-1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ABF356B-44FA-42F4-ACAF-769336079986}"/>
              </a:ext>
            </a:extLst>
          </p:cNvPr>
          <p:cNvGrpSpPr/>
          <p:nvPr/>
        </p:nvGrpSpPr>
        <p:grpSpPr>
          <a:xfrm>
            <a:off x="655918" y="3996710"/>
            <a:ext cx="3074834" cy="507446"/>
            <a:chOff x="655918" y="4366790"/>
            <a:chExt cx="3074834" cy="507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CFA0E39-DE77-414A-AA18-8DE5F481BCD9}"/>
                    </a:ext>
                  </a:extLst>
                </p:cNvPr>
                <p:cNvSpPr txBox="1"/>
                <p:nvPr/>
              </p:nvSpPr>
              <p:spPr>
                <a:xfrm>
                  <a:off x="655918" y="4414820"/>
                  <a:ext cx="3074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CFA0E39-DE77-414A-AA18-8DE5F481B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18" y="4414820"/>
                  <a:ext cx="3074834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8333" r="-4167" b="-25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EAE0B4-7B5D-4523-A534-814AE0153033}"/>
                </a:ext>
              </a:extLst>
            </p:cNvPr>
            <p:cNvSpPr/>
            <p:nvPr/>
          </p:nvSpPr>
          <p:spPr>
            <a:xfrm>
              <a:off x="655918" y="4366790"/>
              <a:ext cx="3074834" cy="507446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4E186-9E83-4479-B55B-53F63D8D37ED}"/>
              </a:ext>
            </a:extLst>
          </p:cNvPr>
          <p:cNvGrpSpPr/>
          <p:nvPr/>
        </p:nvGrpSpPr>
        <p:grpSpPr>
          <a:xfrm>
            <a:off x="655919" y="4890324"/>
            <a:ext cx="2394098" cy="507447"/>
            <a:chOff x="605134" y="5328314"/>
            <a:chExt cx="2394098" cy="507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73FA70-B4ED-4F6C-BBE2-0324137FCBFC}"/>
                    </a:ext>
                  </a:extLst>
                </p:cNvPr>
                <p:cNvSpPr txBox="1"/>
                <p:nvPr/>
              </p:nvSpPr>
              <p:spPr>
                <a:xfrm>
                  <a:off x="696360" y="5328314"/>
                  <a:ext cx="2302872" cy="4722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3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23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23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CA" sz="230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box>
                              <m:boxPr>
                                <m:ctrlPr>
                                  <a:rPr lang="en-CA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d>
                                  <m:dPr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3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3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3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CA" sz="2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3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2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3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CA" sz="23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box>
                          </m:e>
                        </m:func>
                      </m:oMath>
                    </m:oMathPara>
                  </a14:m>
                  <a:endParaRPr lang="en-CA" sz="23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73FA70-B4ED-4F6C-BBE2-0324137FC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60" y="5328314"/>
                  <a:ext cx="2302872" cy="4722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F4C817-5094-4EF5-B6AA-10B60B33592B}"/>
                </a:ext>
              </a:extLst>
            </p:cNvPr>
            <p:cNvSpPr/>
            <p:nvPr/>
          </p:nvSpPr>
          <p:spPr>
            <a:xfrm>
              <a:off x="605134" y="5328314"/>
              <a:ext cx="2302872" cy="507447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7DD62D-699E-4E57-B624-BEFA7AFC6E86}"/>
              </a:ext>
            </a:extLst>
          </p:cNvPr>
          <p:cNvGrpSpPr/>
          <p:nvPr/>
        </p:nvGrpSpPr>
        <p:grpSpPr>
          <a:xfrm>
            <a:off x="4984997" y="5157989"/>
            <a:ext cx="2394098" cy="832490"/>
            <a:chOff x="605134" y="5328314"/>
            <a:chExt cx="2394098" cy="832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52CA1D-EF48-4C05-87A2-DA201CC9869E}"/>
                    </a:ext>
                  </a:extLst>
                </p:cNvPr>
                <p:cNvSpPr txBox="1"/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3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23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CA" sz="23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52CA1D-EF48-4C05-87A2-DA201CC98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FC586D-7274-4D5F-BCC0-D35835D1B35D}"/>
                </a:ext>
              </a:extLst>
            </p:cNvPr>
            <p:cNvSpPr/>
            <p:nvPr/>
          </p:nvSpPr>
          <p:spPr>
            <a:xfrm>
              <a:off x="605134" y="5328314"/>
              <a:ext cx="2262369" cy="83249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0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</p:spPr>
            <p:txBody>
              <a:bodyPr>
                <a:noAutofit/>
              </a:bodyPr>
              <a:lstStyle/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Nonlinear equations of motion:</a:t>
                </a: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We calculate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sz="2400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such that the errors decay exponentially to 0. </a:t>
                </a:r>
                <a:b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We have a system of two equations and two unknowns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.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: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Shape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as a first-order system: 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  <a:blipFill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/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blipFill>
                <a:blip r:embed="rId3"/>
                <a:stretch>
                  <a:fillRect l="-2062" t="-168333" r="-27320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/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blipFill>
                <a:blip r:embed="rId4"/>
                <a:stretch>
                  <a:fillRect l="-207" t="-168333" r="-21946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/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Nonlinear Controller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FA0E39-DE77-414A-AA18-8DE5F481BCD9}"/>
                  </a:ext>
                </a:extLst>
              </p:cNvPr>
              <p:cNvSpPr txBox="1"/>
              <p:nvPr/>
            </p:nvSpPr>
            <p:spPr>
              <a:xfrm>
                <a:off x="614100" y="4023169"/>
                <a:ext cx="3038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FA0E39-DE77-414A-AA18-8DE5F481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0" y="4023169"/>
                <a:ext cx="3038460" cy="369332"/>
              </a:xfrm>
              <a:prstGeom prst="rect">
                <a:avLst/>
              </a:prstGeom>
              <a:blipFill>
                <a:blip r:embed="rId6"/>
                <a:stretch>
                  <a:fillRect l="-1807" t="-165574" r="-16867" b="-252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AF104-9717-4BBD-8FF9-BC8972F330A0}"/>
                  </a:ext>
                </a:extLst>
              </p:cNvPr>
              <p:cNvSpPr txBox="1"/>
              <p:nvPr/>
            </p:nvSpPr>
            <p:spPr>
              <a:xfrm>
                <a:off x="3975553" y="4015585"/>
                <a:ext cx="3634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6AF104-9717-4BBD-8FF9-BC8972F3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553" y="4015585"/>
                <a:ext cx="3634648" cy="369332"/>
              </a:xfrm>
              <a:prstGeom prst="rect">
                <a:avLst/>
              </a:prstGeom>
              <a:blipFill>
                <a:blip r:embed="rId7"/>
                <a:stretch>
                  <a:fillRect t="-168333" r="-13926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D9AEC6-3159-454D-B4E7-70838AA4A32B}"/>
                  </a:ext>
                </a:extLst>
              </p:cNvPr>
              <p:cNvSpPr txBox="1"/>
              <p:nvPr/>
            </p:nvSpPr>
            <p:spPr>
              <a:xfrm>
                <a:off x="614100" y="4612441"/>
                <a:ext cx="3143938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̈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̈"/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D9AEC6-3159-454D-B4E7-70838AA4A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0" y="4612441"/>
                <a:ext cx="3143938" cy="373628"/>
              </a:xfrm>
              <a:prstGeom prst="rect">
                <a:avLst/>
              </a:prstGeom>
              <a:blipFill>
                <a:blip r:embed="rId8"/>
                <a:stretch>
                  <a:fillRect l="-2913" t="-1639" r="-194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BF1CBC-46B7-46C0-92D4-224E19EEA502}"/>
                  </a:ext>
                </a:extLst>
              </p:cNvPr>
              <p:cNvSpPr txBox="1"/>
              <p:nvPr/>
            </p:nvSpPr>
            <p:spPr>
              <a:xfrm>
                <a:off x="655918" y="3182027"/>
                <a:ext cx="552612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BF1CBC-46B7-46C0-92D4-224E19EEA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18" y="3182027"/>
                <a:ext cx="5526128" cy="397866"/>
              </a:xfrm>
              <a:prstGeom prst="rect">
                <a:avLst/>
              </a:prstGeom>
              <a:blipFill>
                <a:blip r:embed="rId9"/>
                <a:stretch>
                  <a:fillRect l="-1435" t="-3077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D6F959-8E4B-4065-863F-E026BDCCFD0E}"/>
                  </a:ext>
                </a:extLst>
              </p:cNvPr>
              <p:cNvSpPr txBox="1"/>
              <p:nvPr/>
            </p:nvSpPr>
            <p:spPr>
              <a:xfrm>
                <a:off x="655918" y="2707320"/>
                <a:ext cx="570451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D6F959-8E4B-4065-863F-E026BDCC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18" y="2707320"/>
                <a:ext cx="5704510" cy="398507"/>
              </a:xfrm>
              <a:prstGeom prst="rect">
                <a:avLst/>
              </a:prstGeom>
              <a:blipFill>
                <a:blip r:embed="rId10"/>
                <a:stretch>
                  <a:fillRect l="-1925" t="-1538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162F955-80B4-4D8E-9FC8-149A94E0B8A5}"/>
              </a:ext>
            </a:extLst>
          </p:cNvPr>
          <p:cNvGrpSpPr/>
          <p:nvPr/>
        </p:nvGrpSpPr>
        <p:grpSpPr>
          <a:xfrm>
            <a:off x="4131954" y="4489651"/>
            <a:ext cx="3424816" cy="591840"/>
            <a:chOff x="4131954" y="4837754"/>
            <a:chExt cx="3424816" cy="591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FF2A55-7B23-46BD-B65F-6C3468EFE996}"/>
                    </a:ext>
                  </a:extLst>
                </p:cNvPr>
                <p:cNvSpPr txBox="1"/>
                <p:nvPr/>
              </p:nvSpPr>
              <p:spPr>
                <a:xfrm>
                  <a:off x="4227203" y="4865047"/>
                  <a:ext cx="3214983" cy="4472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ad>
                          <m:radPr>
                            <m:degHide m:val="on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FF2A55-7B23-46BD-B65F-6C3468EFE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203" y="4865047"/>
                  <a:ext cx="3214983" cy="4472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EAE0B4-7B5D-4523-A534-814AE0153033}"/>
                </a:ext>
              </a:extLst>
            </p:cNvPr>
            <p:cNvSpPr/>
            <p:nvPr/>
          </p:nvSpPr>
          <p:spPr>
            <a:xfrm>
              <a:off x="4131954" y="4837754"/>
              <a:ext cx="3424816" cy="59184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AF06FE-F3BF-4850-BCB2-542B9A789FB3}"/>
              </a:ext>
            </a:extLst>
          </p:cNvPr>
          <p:cNvGrpSpPr/>
          <p:nvPr/>
        </p:nvGrpSpPr>
        <p:grpSpPr>
          <a:xfrm>
            <a:off x="614100" y="1823691"/>
            <a:ext cx="5299155" cy="545572"/>
            <a:chOff x="3847784" y="5749148"/>
            <a:chExt cx="5299155" cy="545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3FBB1B-2737-42F8-B962-6513250113ED}"/>
                    </a:ext>
                  </a:extLst>
                </p:cNvPr>
                <p:cNvSpPr txBox="1"/>
                <p:nvPr/>
              </p:nvSpPr>
              <p:spPr>
                <a:xfrm>
                  <a:off x="3889602" y="5797152"/>
                  <a:ext cx="5257337" cy="4278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3FBB1B-2737-42F8-B962-651325011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02" y="5797152"/>
                  <a:ext cx="5257337" cy="42787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F24485-046F-4B04-ABB1-D0B733886544}"/>
                </a:ext>
              </a:extLst>
            </p:cNvPr>
            <p:cNvSpPr/>
            <p:nvPr/>
          </p:nvSpPr>
          <p:spPr>
            <a:xfrm>
              <a:off x="3847784" y="5749148"/>
              <a:ext cx="5275789" cy="545572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748C5-6D0C-4157-A978-E676437ADA4D}"/>
              </a:ext>
            </a:extLst>
          </p:cNvPr>
          <p:cNvGrpSpPr/>
          <p:nvPr/>
        </p:nvGrpSpPr>
        <p:grpSpPr>
          <a:xfrm>
            <a:off x="7930686" y="4489651"/>
            <a:ext cx="2420086" cy="591840"/>
            <a:chOff x="4200847" y="5350736"/>
            <a:chExt cx="2420086" cy="591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73FA70-B4ED-4F6C-BBE2-0324137FCBFC}"/>
                    </a:ext>
                  </a:extLst>
                </p:cNvPr>
                <p:cNvSpPr txBox="1"/>
                <p:nvPr/>
              </p:nvSpPr>
              <p:spPr>
                <a:xfrm>
                  <a:off x="4309351" y="5392439"/>
                  <a:ext cx="2311582" cy="5074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240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box>
                              <m:boxPr>
                                <m:ctrlP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d>
                                  <m:d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box>
                          </m:e>
                        </m:func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73FA70-B4ED-4F6C-BBE2-0324137FC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351" y="5392439"/>
                  <a:ext cx="2311582" cy="50744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5D9F93-76C4-457F-A7D8-25713BF8F51A}"/>
                </a:ext>
              </a:extLst>
            </p:cNvPr>
            <p:cNvSpPr/>
            <p:nvPr/>
          </p:nvSpPr>
          <p:spPr>
            <a:xfrm>
              <a:off x="4200847" y="5350736"/>
              <a:ext cx="2420086" cy="59184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63D904-85FD-4AB7-9ACA-01375DE7EF88}"/>
              </a:ext>
            </a:extLst>
          </p:cNvPr>
          <p:cNvGrpSpPr/>
          <p:nvPr/>
        </p:nvGrpSpPr>
        <p:grpSpPr>
          <a:xfrm>
            <a:off x="4984997" y="5157989"/>
            <a:ext cx="2394098" cy="832490"/>
            <a:chOff x="605134" y="5328314"/>
            <a:chExt cx="2394098" cy="832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7811E31-F044-4133-9BE5-49859789AC40}"/>
                    </a:ext>
                  </a:extLst>
                </p:cNvPr>
                <p:cNvSpPr txBox="1"/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3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23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CA" sz="23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7811E31-F044-4133-9BE5-49859789A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60" y="5328314"/>
                  <a:ext cx="2302872" cy="76848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E57E09-825C-408E-9E6D-269B1A2C3264}"/>
                </a:ext>
              </a:extLst>
            </p:cNvPr>
            <p:cNvSpPr/>
            <p:nvPr/>
          </p:nvSpPr>
          <p:spPr>
            <a:xfrm>
              <a:off x="605134" y="5328314"/>
              <a:ext cx="2262369" cy="832490"/>
            </a:xfrm>
            <a:prstGeom prst="rect">
              <a:avLst/>
            </a:prstGeom>
            <a:noFill/>
            <a:ln w="47625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3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Linearize dynamics and apply PD controller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Pole placement and LQR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When system behavior deviates from linearization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 Nested architecture, nonlinear eq’s and measurements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Break</a:t>
            </a: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8670" y="1629930"/>
            <a:ext cx="10092000" cy="3537119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Quadrotor reference frames:</a:t>
            </a: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Quadrotor Frames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3C9D11-59AD-44E0-BBE2-3FC31B5B2C3E}"/>
              </a:ext>
            </a:extLst>
          </p:cNvPr>
          <p:cNvCxnSpPr>
            <a:cxnSpLocks/>
          </p:cNvCxnSpPr>
          <p:nvPr/>
        </p:nvCxnSpPr>
        <p:spPr>
          <a:xfrm>
            <a:off x="6369767" y="1861997"/>
            <a:ext cx="0" cy="441157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B6CF25-91B2-476C-A3F7-DAACEC4F16C1}"/>
              </a:ext>
            </a:extLst>
          </p:cNvPr>
          <p:cNvCxnSpPr>
            <a:cxnSpLocks/>
          </p:cNvCxnSpPr>
          <p:nvPr/>
        </p:nvCxnSpPr>
        <p:spPr>
          <a:xfrm>
            <a:off x="4169993" y="3903855"/>
            <a:ext cx="4431632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62215B-0F31-48F8-B95D-D77D9EF4FB28}"/>
              </a:ext>
            </a:extLst>
          </p:cNvPr>
          <p:cNvSpPr/>
          <p:nvPr/>
        </p:nvSpPr>
        <p:spPr>
          <a:xfrm>
            <a:off x="6233412" y="2356308"/>
            <a:ext cx="272709" cy="3096111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FA105-C6FF-4BEA-A2F9-253335E194CD}"/>
              </a:ext>
            </a:extLst>
          </p:cNvPr>
          <p:cNvSpPr/>
          <p:nvPr/>
        </p:nvSpPr>
        <p:spPr>
          <a:xfrm rot="5400000">
            <a:off x="6249454" y="2355799"/>
            <a:ext cx="272709" cy="3096111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622053-63DA-4564-A8CC-FB398D624F18}"/>
                  </a:ext>
                </a:extLst>
              </p:cNvPr>
              <p:cNvSpPr txBox="1"/>
              <p:nvPr/>
            </p:nvSpPr>
            <p:spPr>
              <a:xfrm>
                <a:off x="6369766" y="5660413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622053-63DA-4564-A8CC-FB398D624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766" y="5660413"/>
                <a:ext cx="54266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3AF9C-28E7-4498-A64E-548E8BD6CD89}"/>
                  </a:ext>
                </a:extLst>
              </p:cNvPr>
              <p:cNvSpPr txBox="1"/>
              <p:nvPr/>
            </p:nvSpPr>
            <p:spPr>
              <a:xfrm>
                <a:off x="8058957" y="3355666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3AF9C-28E7-4498-A64E-548E8BD6C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957" y="3355666"/>
                <a:ext cx="542667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CEC5B-3296-4EFB-AE7F-9423558169AE}"/>
                  </a:ext>
                </a:extLst>
              </p:cNvPr>
              <p:cNvSpPr txBox="1"/>
              <p:nvPr/>
            </p:nvSpPr>
            <p:spPr>
              <a:xfrm>
                <a:off x="6436449" y="4957947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8CEC5B-3296-4EFB-AE7F-94235581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49" y="4957947"/>
                <a:ext cx="542667" cy="461665"/>
              </a:xfrm>
              <a:prstGeom prst="rect">
                <a:avLst/>
              </a:prstGeom>
              <a:blipFill>
                <a:blip r:embed="rId4"/>
                <a:stretch>
                  <a:fillRect l="-3371" b="-3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533600-44D5-497A-9DAA-31621A0AE0D3}"/>
                  </a:ext>
                </a:extLst>
              </p:cNvPr>
              <p:cNvSpPr txBox="1"/>
              <p:nvPr/>
            </p:nvSpPr>
            <p:spPr>
              <a:xfrm>
                <a:off x="7546102" y="3237657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533600-44D5-497A-9DAA-31621A0AE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02" y="3237657"/>
                <a:ext cx="542667" cy="461665"/>
              </a:xfrm>
              <a:prstGeom prst="rect">
                <a:avLst/>
              </a:prstGeom>
              <a:blipFill>
                <a:blip r:embed="rId5"/>
                <a:stretch>
                  <a:fillRect l="-3371" b="-3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C24B71-94D7-49E6-8CD9-2C6DFBBFDB2A}"/>
                  </a:ext>
                </a:extLst>
              </p:cNvPr>
              <p:cNvSpPr txBox="1"/>
              <p:nvPr/>
            </p:nvSpPr>
            <p:spPr>
              <a:xfrm>
                <a:off x="6506120" y="1893625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C24B71-94D7-49E6-8CD9-2C6DFBBFD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20" y="1893625"/>
                <a:ext cx="542667" cy="461665"/>
              </a:xfrm>
              <a:prstGeom prst="rect">
                <a:avLst/>
              </a:prstGeom>
              <a:blipFill>
                <a:blip r:embed="rId6"/>
                <a:stretch>
                  <a:fillRect l="-2247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BACABB-4925-4557-8A23-975C49354F1A}"/>
                  </a:ext>
                </a:extLst>
              </p:cNvPr>
              <p:cNvSpPr txBox="1"/>
              <p:nvPr/>
            </p:nvSpPr>
            <p:spPr>
              <a:xfrm>
                <a:off x="4650764" y="3240773"/>
                <a:ext cx="5426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BACABB-4925-4557-8A23-975C49354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64" y="3240773"/>
                <a:ext cx="542667" cy="461665"/>
              </a:xfrm>
              <a:prstGeom prst="rect">
                <a:avLst/>
              </a:prstGeom>
              <a:blipFill>
                <a:blip r:embed="rId7"/>
                <a:stretch>
                  <a:fillRect l="-3371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3A7AAE-36A9-4658-B2EF-04528684070D}"/>
              </a:ext>
            </a:extLst>
          </p:cNvPr>
          <p:cNvSpPr txBox="1">
            <a:spLocks/>
          </p:cNvSpPr>
          <p:nvPr/>
        </p:nvSpPr>
        <p:spPr>
          <a:xfrm>
            <a:off x="598670" y="784999"/>
            <a:ext cx="11068013" cy="3662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Please download the code at: </a:t>
            </a:r>
          </a:p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https://github.com/JacopoPan/gym-pybullet-drones/releases/tag/v0.5.2</a:t>
            </a: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9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388" r="60641" b="50543"/>
          <a:stretch/>
        </p:blipFill>
        <p:spPr>
          <a:xfrm>
            <a:off x="943217" y="1326338"/>
            <a:ext cx="3285357" cy="2248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06914E-036E-E247-B481-27DDF12CD1A6}"/>
                  </a:ext>
                </a:extLst>
              </p:cNvPr>
              <p:cNvSpPr txBox="1"/>
              <p:nvPr/>
            </p:nvSpPr>
            <p:spPr>
              <a:xfrm>
                <a:off x="1371999" y="1432901"/>
                <a:ext cx="399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06914E-036E-E247-B481-27DDF12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99" y="1432901"/>
                <a:ext cx="399084" cy="369332"/>
              </a:xfrm>
              <a:prstGeom prst="rect">
                <a:avLst/>
              </a:prstGeom>
              <a:blipFill>
                <a:blip r:embed="rId4"/>
                <a:stretch>
                  <a:fillRect l="-18182" r="-454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03AEF-D176-7744-A954-E0D7F47BBE63}"/>
                  </a:ext>
                </a:extLst>
              </p:cNvPr>
              <p:cNvSpPr txBox="1"/>
              <p:nvPr/>
            </p:nvSpPr>
            <p:spPr>
              <a:xfrm>
                <a:off x="4166108" y="1940398"/>
                <a:ext cx="399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03AEF-D176-7744-A954-E0D7F47BB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08" y="1940398"/>
                <a:ext cx="399084" cy="369332"/>
              </a:xfrm>
              <a:prstGeom prst="rect">
                <a:avLst/>
              </a:prstGeom>
              <a:blipFill>
                <a:blip r:embed="rId5"/>
                <a:stretch>
                  <a:fillRect l="-18182" r="-454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A47F-4A75-7048-93DC-4E76DBEF3590}"/>
                  </a:ext>
                </a:extLst>
              </p:cNvPr>
              <p:cNvSpPr txBox="1"/>
              <p:nvPr/>
            </p:nvSpPr>
            <p:spPr>
              <a:xfrm>
                <a:off x="3420854" y="2776427"/>
                <a:ext cx="28552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A47F-4A75-7048-93DC-4E76DBEF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54" y="2776427"/>
                <a:ext cx="285526" cy="369332"/>
              </a:xfrm>
              <a:prstGeom prst="rect">
                <a:avLst/>
              </a:prstGeom>
              <a:blipFill>
                <a:blip r:embed="rId6"/>
                <a:stretch>
                  <a:fillRect l="-36170" r="-34043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51553C-3F67-B446-9DB3-EF88B61B6867}"/>
                  </a:ext>
                </a:extLst>
              </p:cNvPr>
              <p:cNvSpPr txBox="1"/>
              <p:nvPr/>
            </p:nvSpPr>
            <p:spPr>
              <a:xfrm>
                <a:off x="5067910" y="1432901"/>
                <a:ext cx="4767109" cy="14554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box>
                                <m:func>
                                  <m:func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box>
                                <m:func>
                                  <m:func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51553C-3F67-B446-9DB3-EF88B61B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910" y="1432901"/>
                <a:ext cx="4767109" cy="1455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9B89F1C-27F3-42CB-A1A9-87C180C816A2}"/>
              </a:ext>
            </a:extLst>
          </p:cNvPr>
          <p:cNvGrpSpPr/>
          <p:nvPr/>
        </p:nvGrpSpPr>
        <p:grpSpPr>
          <a:xfrm>
            <a:off x="154304" y="2004406"/>
            <a:ext cx="2150800" cy="2296004"/>
            <a:chOff x="154304" y="2004406"/>
            <a:chExt cx="2150800" cy="229600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806BF4B-1A68-4579-B45C-07B29EAE6530}"/>
                </a:ext>
              </a:extLst>
            </p:cNvPr>
            <p:cNvCxnSpPr/>
            <p:nvPr/>
          </p:nvCxnSpPr>
          <p:spPr>
            <a:xfrm flipV="1">
              <a:off x="402336" y="2004406"/>
              <a:ext cx="0" cy="2037242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B50ABA-DC73-4F26-ABD7-F7D1A42DDD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64" y="4041648"/>
              <a:ext cx="1920240" cy="0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34F8AB8-504C-4D44-BCD8-E386075A8D89}"/>
                    </a:ext>
                  </a:extLst>
                </p:cNvPr>
                <p:cNvSpPr txBox="1"/>
                <p:nvPr/>
              </p:nvSpPr>
              <p:spPr>
                <a:xfrm>
                  <a:off x="154304" y="2041298"/>
                  <a:ext cx="2392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34F8AB8-504C-4D44-BCD8-E386075A8D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04" y="2041298"/>
                  <a:ext cx="23929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500" r="-10000" b="-1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86858C-CB7F-496B-9D79-CB9FF461FF70}"/>
                    </a:ext>
                  </a:extLst>
                </p:cNvPr>
                <p:cNvSpPr txBox="1"/>
                <p:nvPr/>
              </p:nvSpPr>
              <p:spPr>
                <a:xfrm>
                  <a:off x="1931771" y="3931078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86858C-CB7F-496B-9D79-CB9FF461F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1771" y="3931078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C2708-AA50-430C-A681-5A6EF89CD44C}"/>
              </a:ext>
            </a:extLst>
          </p:cNvPr>
          <p:cNvGrpSpPr/>
          <p:nvPr/>
        </p:nvGrpSpPr>
        <p:grpSpPr>
          <a:xfrm>
            <a:off x="2020708" y="2567618"/>
            <a:ext cx="946800" cy="1185180"/>
            <a:chOff x="2020708" y="2567618"/>
            <a:chExt cx="946800" cy="1185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A1E0A8D-A147-4CC5-9015-BE13AE16B621}"/>
                </a:ext>
              </a:extLst>
            </p:cNvPr>
            <p:cNvGrpSpPr/>
            <p:nvPr/>
          </p:nvGrpSpPr>
          <p:grpSpPr>
            <a:xfrm flipH="1">
              <a:off x="2020708" y="2567618"/>
              <a:ext cx="946800" cy="846819"/>
              <a:chOff x="7612459" y="2165955"/>
              <a:chExt cx="944850" cy="37742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3F9F7E1-D674-4199-8923-59E43488D091}"/>
                  </a:ext>
                </a:extLst>
              </p:cNvPr>
              <p:cNvSpPr/>
              <p:nvPr/>
            </p:nvSpPr>
            <p:spPr>
              <a:xfrm flipH="1">
                <a:off x="7612459" y="2211805"/>
                <a:ext cx="944850" cy="331575"/>
              </a:xfrm>
              <a:prstGeom prst="ellipse">
                <a:avLst/>
              </a:prstGeom>
              <a:noFill/>
              <a:ln w="57150">
                <a:solidFill>
                  <a:srgbClr val="3C069E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2D29FF7-4600-4ED7-A7AA-FEB07ABF5D86}"/>
                  </a:ext>
                </a:extLst>
              </p:cNvPr>
              <p:cNvSpPr/>
              <p:nvPr/>
            </p:nvSpPr>
            <p:spPr>
              <a:xfrm flipH="1">
                <a:off x="7971071" y="2165955"/>
                <a:ext cx="262848" cy="6323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5FEBDB8-A4AE-4B28-80EE-75A0DC1A26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0427" y="2209335"/>
                <a:ext cx="215156" cy="33580"/>
              </a:xfrm>
              <a:prstGeom prst="straightConnector1">
                <a:avLst/>
              </a:prstGeom>
              <a:ln w="34925">
                <a:solidFill>
                  <a:srgbClr val="3C069E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ED1A8A6-7F05-4C25-B78D-3A77C5846E9E}"/>
                    </a:ext>
                  </a:extLst>
                </p:cNvPr>
                <p:cNvSpPr txBox="1"/>
                <p:nvPr/>
              </p:nvSpPr>
              <p:spPr>
                <a:xfrm>
                  <a:off x="2306411" y="3383466"/>
                  <a:ext cx="4038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ED1A8A6-7F05-4C25-B78D-3A77C5846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411" y="3383466"/>
                  <a:ext cx="40389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7463" r="-2985" b="-163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2FE103-378C-46C8-823B-84AB90E63E38}"/>
                  </a:ext>
                </a:extLst>
              </p:cNvPr>
              <p:cNvSpPr txBox="1"/>
              <p:nvPr/>
            </p:nvSpPr>
            <p:spPr>
              <a:xfrm>
                <a:off x="7780304" y="4109613"/>
                <a:ext cx="2175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2400" b="1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2FE103-378C-46C8-823B-84AB90E6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304" y="4109613"/>
                <a:ext cx="2175019" cy="369332"/>
              </a:xfrm>
              <a:prstGeom prst="rect">
                <a:avLst/>
              </a:prstGeom>
              <a:blipFill>
                <a:blip r:embed="rId11"/>
                <a:stretch>
                  <a:fillRect l="-3361" r="-1120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ADDEA8F-56C1-4D9B-BFA3-4110C8965C75}"/>
              </a:ext>
            </a:extLst>
          </p:cNvPr>
          <p:cNvGrpSpPr/>
          <p:nvPr/>
        </p:nvGrpSpPr>
        <p:grpSpPr>
          <a:xfrm>
            <a:off x="247482" y="4521149"/>
            <a:ext cx="5783950" cy="461665"/>
            <a:chOff x="247482" y="4521149"/>
            <a:chExt cx="578395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5F17C11-87DE-4AC9-9CD2-AA7818C25663}"/>
                    </a:ext>
                  </a:extLst>
                </p:cNvPr>
                <p:cNvSpPr txBox="1"/>
                <p:nvPr/>
              </p:nvSpPr>
              <p:spPr>
                <a:xfrm>
                  <a:off x="4873038" y="4556657"/>
                  <a:ext cx="11583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5F17C11-87DE-4AC9-9CD2-AA7818C25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038" y="4556657"/>
                  <a:ext cx="1158394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684" r="-1579" b="-983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5E56D0-54C1-4310-96A7-0935A5DCA68D}"/>
                </a:ext>
              </a:extLst>
            </p:cNvPr>
            <p:cNvSpPr txBox="1"/>
            <p:nvPr/>
          </p:nvSpPr>
          <p:spPr>
            <a:xfrm>
              <a:off x="247482" y="4521149"/>
              <a:ext cx="4317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Newton’s equations of motion: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559685-D458-40D5-88CA-3F9C99E9608F}"/>
              </a:ext>
            </a:extLst>
          </p:cNvPr>
          <p:cNvGrpSpPr/>
          <p:nvPr/>
        </p:nvGrpSpPr>
        <p:grpSpPr>
          <a:xfrm>
            <a:off x="247482" y="5270305"/>
            <a:ext cx="6606520" cy="461665"/>
            <a:chOff x="247482" y="5270305"/>
            <a:chExt cx="6606520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12E4B1-CC1D-4AFA-BE4E-3F34786B5DA9}"/>
                </a:ext>
              </a:extLst>
            </p:cNvPr>
            <p:cNvSpPr txBox="1"/>
            <p:nvPr/>
          </p:nvSpPr>
          <p:spPr>
            <a:xfrm>
              <a:off x="247482" y="5270305"/>
              <a:ext cx="3891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Euler’s equations of motion: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F1C1B9C-5DA0-4B2C-871D-AAA25388501E}"/>
                    </a:ext>
                  </a:extLst>
                </p:cNvPr>
                <p:cNvSpPr txBox="1"/>
                <p:nvPr/>
              </p:nvSpPr>
              <p:spPr>
                <a:xfrm>
                  <a:off x="4099465" y="5319957"/>
                  <a:ext cx="275453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acc>
                          <m:accPr>
                            <m:chr m:val="̇"/>
                            <m:ctrlP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×(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F1C1B9C-5DA0-4B2C-871D-AAA25388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465" y="5319957"/>
                  <a:ext cx="2754537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770" t="-3333" r="-1991" b="-3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099EF6-7F18-41CE-86E2-1370045556AF}"/>
                  </a:ext>
                </a:extLst>
              </p:cNvPr>
              <p:cNvSpPr txBox="1"/>
              <p:nvPr/>
            </p:nvSpPr>
            <p:spPr>
              <a:xfrm>
                <a:off x="7361408" y="4701658"/>
                <a:ext cx="3012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2400" b="1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099EF6-7F18-41CE-86E2-13700455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408" y="4701658"/>
                <a:ext cx="3012812" cy="369332"/>
              </a:xfrm>
              <a:prstGeom prst="rect">
                <a:avLst/>
              </a:prstGeom>
              <a:blipFill>
                <a:blip r:embed="rId14"/>
                <a:stretch>
                  <a:fillRect l="-2632" r="-607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E4B9B7-720C-4EB6-99E5-056EE352B148}"/>
                  </a:ext>
                </a:extLst>
              </p:cNvPr>
              <p:cNvSpPr txBox="1"/>
              <p:nvPr/>
            </p:nvSpPr>
            <p:spPr>
              <a:xfrm>
                <a:off x="8165537" y="5293703"/>
                <a:ext cx="1404551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E4B9B7-720C-4EB6-99E5-056EE35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37" y="5293703"/>
                <a:ext cx="1404551" cy="386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47EE4-0E62-47B1-A860-DF57DC64FAB0}"/>
              </a:ext>
            </a:extLst>
          </p:cNvPr>
          <p:cNvGrpSpPr/>
          <p:nvPr/>
        </p:nvGrpSpPr>
        <p:grpSpPr>
          <a:xfrm>
            <a:off x="1836236" y="2125064"/>
            <a:ext cx="626149" cy="920585"/>
            <a:chOff x="1836236" y="2125064"/>
            <a:chExt cx="626149" cy="920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E24C29B-B360-49D9-B966-E7862865E67A}"/>
                    </a:ext>
                  </a:extLst>
                </p:cNvPr>
                <p:cNvSpPr txBox="1"/>
                <p:nvPr/>
              </p:nvSpPr>
              <p:spPr>
                <a:xfrm>
                  <a:off x="1836236" y="2213537"/>
                  <a:ext cx="3967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E24C29B-B360-49D9-B966-E7862865E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6236" y="2213537"/>
                  <a:ext cx="39677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692" r="-4615" b="-163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B376722-B695-41DC-B9E9-7B79423792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2463" y="2125064"/>
              <a:ext cx="329922" cy="920585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A46504-3F6B-44B6-A747-357B1FEF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Planar (2D) Quadrotor 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30406A-A750-4F6C-B5DB-8F038188F4B5}"/>
              </a:ext>
            </a:extLst>
          </p:cNvPr>
          <p:cNvGrpSpPr/>
          <p:nvPr/>
        </p:nvGrpSpPr>
        <p:grpSpPr>
          <a:xfrm>
            <a:off x="9748097" y="1770865"/>
            <a:ext cx="1500686" cy="809286"/>
            <a:chOff x="9748097" y="1770865"/>
            <a:chExt cx="1500686" cy="809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253E16-88C4-4A3C-A3B7-E20F33B14D39}"/>
                </a:ext>
              </a:extLst>
            </p:cNvPr>
            <p:cNvSpPr txBox="1"/>
            <p:nvPr/>
          </p:nvSpPr>
          <p:spPr>
            <a:xfrm>
              <a:off x="9748097" y="1770865"/>
              <a:ext cx="107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A485C4-BE76-4392-9653-767232019C9B}"/>
                </a:ext>
              </a:extLst>
            </p:cNvPr>
            <p:cNvSpPr txBox="1"/>
            <p:nvPr/>
          </p:nvSpPr>
          <p:spPr>
            <a:xfrm>
              <a:off x="9748097" y="2118486"/>
              <a:ext cx="1500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2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/>
      <p:bldP spid="35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</p:spPr>
            <p:txBody>
              <a:bodyPr>
                <a:noAutofit/>
              </a:bodyPr>
              <a:lstStyle/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Controller equations:</a:t>
                </a: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How to compute motor turn rates?</a:t>
                </a:r>
              </a:p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Hint 1: Think about sum of forces and torques</a:t>
                </a:r>
              </a:p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Hint 2: The quadrotor must move in the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plane only without yaw movement. </a:t>
                </a:r>
              </a:p>
              <a:p>
                <a:pPr marL="7937" indent="0" hangingPunc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Hint 3: How do the forces and moments relate to motor turn rates?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51B6899-C922-4320-8893-FB32330FC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14100" y="958114"/>
                <a:ext cx="10092000" cy="5093270"/>
              </a:xfrm>
              <a:blipFill>
                <a:blip r:embed="rId2"/>
                <a:stretch>
                  <a:fillRect l="-906" r="-14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Linear Controller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72D382-191E-4A0B-9C02-8F08DF090793}"/>
              </a:ext>
            </a:extLst>
          </p:cNvPr>
          <p:cNvGrpSpPr/>
          <p:nvPr/>
        </p:nvGrpSpPr>
        <p:grpSpPr>
          <a:xfrm>
            <a:off x="837191" y="938177"/>
            <a:ext cx="10477778" cy="3185616"/>
            <a:chOff x="857111" y="1643030"/>
            <a:chExt cx="10477778" cy="31856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60A69C6-815C-470D-A493-9A84DC9F953D}"/>
                    </a:ext>
                  </a:extLst>
                </p:cNvPr>
                <p:cNvSpPr txBox="1"/>
                <p:nvPr/>
              </p:nvSpPr>
              <p:spPr>
                <a:xfrm>
                  <a:off x="857111" y="1643030"/>
                  <a:ext cx="10477778" cy="31856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CA" sz="28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A" sz="2400" b="1" dirty="0"/>
                </a:p>
                <a:p>
                  <a:endParaRPr lang="en-CA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</m:d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i="1" dirty="0">
                    <a:latin typeface="Cambria Math" panose="02040503050406030204" pitchFamily="18" charset="0"/>
                  </a:endParaRPr>
                </a:p>
                <a:p>
                  <a:endParaRPr lang="en-CA" sz="2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𝑑𝑒𝑠</m:t>
                                </m:r>
                              </m:sub>
                            </m:s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  <a:p>
                  <a:endParaRPr lang="en-CA" sz="28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60A69C6-815C-470D-A493-9A84DC9F9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11" y="1643030"/>
                  <a:ext cx="10477778" cy="3185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A799A10-42D5-491C-9F15-4BC9BD8E6260}"/>
                </a:ext>
              </a:extLst>
            </p:cNvPr>
            <p:cNvSpPr/>
            <p:nvPr/>
          </p:nvSpPr>
          <p:spPr>
            <a:xfrm>
              <a:off x="5279598" y="2043178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A83139-B484-4AEF-8481-306D5FBFA786}"/>
                </a:ext>
              </a:extLst>
            </p:cNvPr>
            <p:cNvSpPr/>
            <p:nvPr/>
          </p:nvSpPr>
          <p:spPr>
            <a:xfrm>
              <a:off x="7430532" y="2011530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0ED5F4-3FBD-4292-8BD8-0E975B6963C2}"/>
                </a:ext>
              </a:extLst>
            </p:cNvPr>
            <p:cNvSpPr/>
            <p:nvPr/>
          </p:nvSpPr>
          <p:spPr>
            <a:xfrm>
              <a:off x="4740214" y="2813420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FDF9D1-44E5-4327-B588-B3ADE1E2E89C}"/>
                </a:ext>
              </a:extLst>
            </p:cNvPr>
            <p:cNvSpPr/>
            <p:nvPr/>
          </p:nvSpPr>
          <p:spPr>
            <a:xfrm>
              <a:off x="6793152" y="2780563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33BB812-BA84-4BD9-BD43-EBD5577DB77A}"/>
                </a:ext>
              </a:extLst>
            </p:cNvPr>
            <p:cNvSpPr/>
            <p:nvPr/>
          </p:nvSpPr>
          <p:spPr>
            <a:xfrm>
              <a:off x="5127443" y="3755105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56EECE-AC94-4932-A0EE-EBA0E2451927}"/>
                </a:ext>
              </a:extLst>
            </p:cNvPr>
            <p:cNvSpPr/>
            <p:nvPr/>
          </p:nvSpPr>
          <p:spPr>
            <a:xfrm>
              <a:off x="7430532" y="3755105"/>
              <a:ext cx="539384" cy="53938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66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00" y="861862"/>
            <a:ext cx="11292852" cy="634115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Nonlinear controller 1                       Nonlinear controller 2                   Linear controller</a:t>
            </a: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Linear vs Nonlinear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18E6C8-F84A-427C-8600-5433A4142C34}"/>
                  </a:ext>
                </a:extLst>
              </p:cNvPr>
              <p:cNvSpPr txBox="1"/>
              <p:nvPr/>
            </p:nvSpPr>
            <p:spPr>
              <a:xfrm>
                <a:off x="567926" y="2484531"/>
                <a:ext cx="2256991" cy="992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18E6C8-F84A-427C-8600-5433A414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6" y="2484531"/>
                <a:ext cx="2256991" cy="992323"/>
              </a:xfrm>
              <a:prstGeom prst="rect">
                <a:avLst/>
              </a:prstGeom>
              <a:blipFill>
                <a:blip r:embed="rId2"/>
                <a:stretch>
                  <a:fillRect l="-270" b="-80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1477E-6468-41D7-858C-769653464ECB}"/>
                  </a:ext>
                </a:extLst>
              </p:cNvPr>
              <p:cNvSpPr txBox="1"/>
              <p:nvPr/>
            </p:nvSpPr>
            <p:spPr>
              <a:xfrm>
                <a:off x="618163" y="1697044"/>
                <a:ext cx="2298809" cy="608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̈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1477E-6468-41D7-858C-76965346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3" y="1697044"/>
                <a:ext cx="2298809" cy="608436"/>
              </a:xfrm>
              <a:prstGeom prst="rect">
                <a:avLst/>
              </a:prstGeom>
              <a:blipFill>
                <a:blip r:embed="rId3"/>
                <a:stretch>
                  <a:fillRect t="-34000" r="-3175" b="-12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089546-46CA-4B5D-AF2B-FF902C2B0D24}"/>
                  </a:ext>
                </a:extLst>
              </p:cNvPr>
              <p:cNvSpPr txBox="1"/>
              <p:nvPr/>
            </p:nvSpPr>
            <p:spPr>
              <a:xfrm>
                <a:off x="614100" y="4166363"/>
                <a:ext cx="2302872" cy="410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200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box>
                        </m:e>
                      </m:fun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089546-46CA-4B5D-AF2B-FF902C2B0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0" y="4166363"/>
                <a:ext cx="2302872" cy="410946"/>
              </a:xfrm>
              <a:prstGeom prst="rect">
                <a:avLst/>
              </a:prstGeom>
              <a:blipFill>
                <a:blip r:embed="rId4"/>
                <a:stretch>
                  <a:fillRect l="-5026" t="-7353" b="-8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91B04-A72D-41AB-9B22-AB4769F4053C}"/>
                  </a:ext>
                </a:extLst>
              </p:cNvPr>
              <p:cNvSpPr txBox="1"/>
              <p:nvPr/>
            </p:nvSpPr>
            <p:spPr>
              <a:xfrm>
                <a:off x="614100" y="5164837"/>
                <a:ext cx="2302872" cy="66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191B04-A72D-41AB-9B22-AB4769F4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0" y="5164837"/>
                <a:ext cx="2302872" cy="66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B53BEC-7170-497B-8792-729208BE3467}"/>
                  </a:ext>
                </a:extLst>
              </p:cNvPr>
              <p:cNvSpPr txBox="1"/>
              <p:nvPr/>
            </p:nvSpPr>
            <p:spPr>
              <a:xfrm>
                <a:off x="5301113" y="1637320"/>
                <a:ext cx="2684709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̈"/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B53BEC-7170-497B-8792-729208BE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113" y="1637320"/>
                <a:ext cx="2684709" cy="372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133F6A-8C3D-489B-85C0-3D1F544B2563}"/>
                  </a:ext>
                </a:extLst>
              </p:cNvPr>
              <p:cNvSpPr txBox="1"/>
              <p:nvPr/>
            </p:nvSpPr>
            <p:spPr>
              <a:xfrm>
                <a:off x="9025403" y="2539602"/>
                <a:ext cx="2911672" cy="101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133F6A-8C3D-489B-85C0-3D1F544B2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03" y="2539602"/>
                <a:ext cx="2911672" cy="1013804"/>
              </a:xfrm>
              <a:prstGeom prst="rect">
                <a:avLst/>
              </a:prstGeom>
              <a:blipFill>
                <a:blip r:embed="rId7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5EF94-B2F6-4434-8257-4C600CA1CD45}"/>
                  </a:ext>
                </a:extLst>
              </p:cNvPr>
              <p:cNvSpPr txBox="1"/>
              <p:nvPr/>
            </p:nvSpPr>
            <p:spPr>
              <a:xfrm>
                <a:off x="9025403" y="1240578"/>
                <a:ext cx="2302872" cy="12539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75EF94-B2F6-4434-8257-4C600CA1C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03" y="1240578"/>
                <a:ext cx="2302872" cy="1253933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D29A51-B920-47D5-850C-4082883BED13}"/>
                  </a:ext>
                </a:extLst>
              </p:cNvPr>
              <p:cNvSpPr txBox="1"/>
              <p:nvPr/>
            </p:nvSpPr>
            <p:spPr>
              <a:xfrm>
                <a:off x="8881134" y="3632308"/>
                <a:ext cx="2591409" cy="1596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CA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𝑑𝑒𝑠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𝑑𝑒𝑠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D29A51-B920-47D5-850C-4082883BE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34" y="3632308"/>
                <a:ext cx="2591409" cy="1596719"/>
              </a:xfrm>
              <a:prstGeom prst="rect">
                <a:avLst/>
              </a:prstGeom>
              <a:blipFill>
                <a:blip r:embed="rId9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523B5F-C7E6-4062-AB6C-4165E0753428}"/>
                  </a:ext>
                </a:extLst>
              </p:cNvPr>
              <p:cNvSpPr txBox="1"/>
              <p:nvPr/>
            </p:nvSpPr>
            <p:spPr>
              <a:xfrm>
                <a:off x="9290635" y="5229244"/>
                <a:ext cx="2302872" cy="66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523B5F-C7E6-4062-AB6C-4165E0753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635" y="5229244"/>
                <a:ext cx="2302872" cy="668260"/>
              </a:xfrm>
              <a:prstGeom prst="rect">
                <a:avLst/>
              </a:prstGeom>
              <a:blipFill>
                <a:blip r:embed="rId10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E3AC89-2E68-4CA1-8112-8B2643286D47}"/>
                  </a:ext>
                </a:extLst>
              </p:cNvPr>
              <p:cNvSpPr txBox="1"/>
              <p:nvPr/>
            </p:nvSpPr>
            <p:spPr>
              <a:xfrm>
                <a:off x="5301113" y="2496423"/>
                <a:ext cx="2256991" cy="992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E3AC89-2E68-4CA1-8112-8B2643286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113" y="2496423"/>
                <a:ext cx="2256991" cy="992323"/>
              </a:xfrm>
              <a:prstGeom prst="rect">
                <a:avLst/>
              </a:prstGeom>
              <a:blipFill>
                <a:blip r:embed="rId11"/>
                <a:stretch>
                  <a:fillRect l="-270" b="-80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2AF23D-2618-4C7D-B2A2-515D0C3D9630}"/>
                  </a:ext>
                </a:extLst>
              </p:cNvPr>
              <p:cNvSpPr txBox="1"/>
              <p:nvPr/>
            </p:nvSpPr>
            <p:spPr>
              <a:xfrm>
                <a:off x="5347287" y="4178255"/>
                <a:ext cx="2302872" cy="410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200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box>
                        </m:e>
                      </m:func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2AF23D-2618-4C7D-B2A2-515D0C3D9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287" y="4178255"/>
                <a:ext cx="2302872" cy="410946"/>
              </a:xfrm>
              <a:prstGeom prst="rect">
                <a:avLst/>
              </a:prstGeom>
              <a:blipFill>
                <a:blip r:embed="rId12"/>
                <a:stretch>
                  <a:fillRect l="-5026" t="-7353" b="-8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C6C54D-99DD-4CFB-9390-CB5A4F505E19}"/>
                  </a:ext>
                </a:extLst>
              </p:cNvPr>
              <p:cNvSpPr txBox="1"/>
              <p:nvPr/>
            </p:nvSpPr>
            <p:spPr>
              <a:xfrm>
                <a:off x="5347287" y="5176729"/>
                <a:ext cx="2302872" cy="66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C6C54D-99DD-4CFB-9390-CB5A4F505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287" y="5176729"/>
                <a:ext cx="2302872" cy="6682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00" y="958114"/>
            <a:ext cx="5094491" cy="5093270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Variables:</a:t>
            </a: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Gravity: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self.g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Quadrotor mass: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self.mass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Quadrotor moment of inertia around x axis: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self.inertia_xx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   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y_ddot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   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z_ddot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   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roll_ddot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0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   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current_rpy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[0]</a:t>
            </a:r>
          </a:p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Useful Variables and Functions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466074-3F54-4620-9B39-03496E157003}"/>
              </a:ext>
            </a:extLst>
          </p:cNvPr>
          <p:cNvSpPr txBox="1">
            <a:spLocks/>
          </p:cNvSpPr>
          <p:nvPr/>
        </p:nvSpPr>
        <p:spPr>
          <a:xfrm>
            <a:off x="6117849" y="974766"/>
            <a:ext cx="5094491" cy="509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Basic math and NumPy:</a:t>
            </a:r>
          </a:p>
          <a:p>
            <a:pPr hangingPunct="0"/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          : </a:t>
            </a:r>
            <a:r>
              <a:rPr lang="en-CA" sz="2400" kern="0" dirty="0" err="1">
                <a:solidFill>
                  <a:schemeClr val="accent1">
                    <a:lumMod val="50000"/>
                  </a:schemeClr>
                </a:solidFill>
              </a:rPr>
              <a:t>np.sin</a:t>
            </a: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(x)</a:t>
            </a:r>
          </a:p>
          <a:p>
            <a:pPr hangingPunct="0"/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          : </a:t>
            </a:r>
            <a:r>
              <a:rPr lang="en-CA" sz="2400" kern="0" dirty="0" err="1">
                <a:solidFill>
                  <a:schemeClr val="accent1">
                    <a:lumMod val="50000"/>
                  </a:schemeClr>
                </a:solidFill>
              </a:rPr>
              <a:t>np.cos</a:t>
            </a: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(x)</a:t>
            </a:r>
          </a:p>
          <a:p>
            <a:pPr hangingPunct="0"/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     : x**2</a:t>
            </a:r>
          </a:p>
          <a:p>
            <a:pPr hangingPunct="0"/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      : </a:t>
            </a:r>
            <a:r>
              <a:rPr lang="en-CA" sz="2400" kern="0" dirty="0" err="1">
                <a:solidFill>
                  <a:schemeClr val="accent1">
                    <a:lumMod val="50000"/>
                  </a:schemeClr>
                </a:solidFill>
              </a:rPr>
              <a:t>np.sqrt</a:t>
            </a: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(x)</a:t>
            </a: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9D1DB4-DAE1-4AE3-BD8B-C780A52BE916}"/>
                  </a:ext>
                </a:extLst>
              </p:cNvPr>
              <p:cNvSpPr txBox="1"/>
              <p:nvPr/>
            </p:nvSpPr>
            <p:spPr>
              <a:xfrm>
                <a:off x="919839" y="3127485"/>
                <a:ext cx="309785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9D1DB4-DAE1-4AE3-BD8B-C780A52B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9" y="3127485"/>
                <a:ext cx="309785" cy="461665"/>
              </a:xfrm>
              <a:prstGeom prst="rect">
                <a:avLst/>
              </a:prstGeom>
              <a:blipFill>
                <a:blip r:embed="rId2"/>
                <a:stretch>
                  <a:fillRect l="-5882" r="-41176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19F204-5986-4745-8B39-3A811C29E518}"/>
                  </a:ext>
                </a:extLst>
              </p:cNvPr>
              <p:cNvSpPr txBox="1"/>
              <p:nvPr/>
            </p:nvSpPr>
            <p:spPr>
              <a:xfrm>
                <a:off x="919839" y="3569047"/>
                <a:ext cx="309785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19F204-5986-4745-8B39-3A811C29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9" y="3569047"/>
                <a:ext cx="309785" cy="461665"/>
              </a:xfrm>
              <a:prstGeom prst="rect">
                <a:avLst/>
              </a:prstGeom>
              <a:blipFill>
                <a:blip r:embed="rId3"/>
                <a:stretch>
                  <a:fillRect r="-392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20C42D-26AF-458D-8381-F1AE82FA843D}"/>
                  </a:ext>
                </a:extLst>
              </p:cNvPr>
              <p:cNvSpPr txBox="1"/>
              <p:nvPr/>
            </p:nvSpPr>
            <p:spPr>
              <a:xfrm>
                <a:off x="908783" y="3977798"/>
                <a:ext cx="309785" cy="478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20C42D-26AF-458D-8381-F1AE82FA8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3" y="3977798"/>
                <a:ext cx="309785" cy="478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C96BB5-7EDE-4F54-A53B-7BCFA5597C73}"/>
                  </a:ext>
                </a:extLst>
              </p:cNvPr>
              <p:cNvSpPr txBox="1"/>
              <p:nvPr/>
            </p:nvSpPr>
            <p:spPr>
              <a:xfrm>
                <a:off x="908783" y="4466552"/>
                <a:ext cx="309785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C96BB5-7EDE-4F54-A53B-7BCFA5597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3" y="4466552"/>
                <a:ext cx="309785" cy="461665"/>
              </a:xfrm>
              <a:prstGeom prst="rect">
                <a:avLst/>
              </a:prstGeom>
              <a:blipFill>
                <a:blip r:embed="rId5"/>
                <a:stretch>
                  <a:fillRect l="-15686" r="-41176" b="-2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A92584-B858-44CE-8FD5-948228EBFB5F}"/>
                  </a:ext>
                </a:extLst>
              </p:cNvPr>
              <p:cNvSpPr txBox="1"/>
              <p:nvPr/>
            </p:nvSpPr>
            <p:spPr>
              <a:xfrm>
                <a:off x="6419396" y="1448462"/>
                <a:ext cx="80180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A92584-B858-44CE-8FD5-948228EB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396" y="1448462"/>
                <a:ext cx="801800" cy="461665"/>
              </a:xfrm>
              <a:prstGeom prst="rect">
                <a:avLst/>
              </a:prstGeom>
              <a:blipFill>
                <a:blip r:embed="rId6"/>
                <a:stretch>
                  <a:fillRect l="-1515" r="-9091" b="-2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5EF759-449D-49D6-B0D3-9DF5EA950E8C}"/>
                  </a:ext>
                </a:extLst>
              </p:cNvPr>
              <p:cNvSpPr txBox="1"/>
              <p:nvPr/>
            </p:nvSpPr>
            <p:spPr>
              <a:xfrm>
                <a:off x="6419396" y="1910127"/>
                <a:ext cx="80180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5EF759-449D-49D6-B0D3-9DF5EA95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396" y="1910127"/>
                <a:ext cx="801800" cy="461665"/>
              </a:xfrm>
              <a:prstGeom prst="rect">
                <a:avLst/>
              </a:prstGeom>
              <a:blipFill>
                <a:blip r:embed="rId7"/>
                <a:stretch>
                  <a:fillRect r="-14394" b="-197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385F7-054A-4E36-97DD-C673FEB08BC9}"/>
                  </a:ext>
                </a:extLst>
              </p:cNvPr>
              <p:cNvSpPr txBox="1"/>
              <p:nvPr/>
            </p:nvSpPr>
            <p:spPr>
              <a:xfrm>
                <a:off x="6419396" y="2324633"/>
                <a:ext cx="427210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385F7-054A-4E36-97DD-C673FEB08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396" y="2324633"/>
                <a:ext cx="427210" cy="461665"/>
              </a:xfrm>
              <a:prstGeom prst="rect">
                <a:avLst/>
              </a:prstGeom>
              <a:blipFill>
                <a:blip r:embed="rId8"/>
                <a:stretch>
                  <a:fillRect r="-11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C792B9-3E6E-4541-A94E-4AB2F2694924}"/>
                  </a:ext>
                </a:extLst>
              </p:cNvPr>
              <p:cNvSpPr txBox="1"/>
              <p:nvPr/>
            </p:nvSpPr>
            <p:spPr>
              <a:xfrm>
                <a:off x="6435144" y="2789481"/>
                <a:ext cx="526990" cy="465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C792B9-3E6E-4541-A94E-4AB2F2694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144" y="2789481"/>
                <a:ext cx="526990" cy="465769"/>
              </a:xfrm>
              <a:prstGeom prst="rect">
                <a:avLst/>
              </a:prstGeom>
              <a:blipFill>
                <a:blip r:embed="rId9"/>
                <a:stretch>
                  <a:fillRect r="-1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D3F0658-FF05-4FFA-9888-91F800AD9CC4}"/>
              </a:ext>
            </a:extLst>
          </p:cNvPr>
          <p:cNvSpPr txBox="1">
            <a:spLocks/>
          </p:cNvSpPr>
          <p:nvPr/>
        </p:nvSpPr>
        <p:spPr>
          <a:xfrm>
            <a:off x="6074152" y="3759900"/>
            <a:ext cx="5094491" cy="13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Autofit/>
          </a:bodyPr>
          <a:lstStyle>
            <a:lvl1pPr marL="288925" marR="0" indent="-280988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1pPr>
            <a:lvl2pPr marL="525583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2pPr>
            <a:lvl3pPr marL="776135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3pPr>
            <a:lvl4pPr marL="1017308" marR="0" indent="-285750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4pPr>
            <a:lvl5pPr marL="1203325" marR="0" indent="-231775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ct val="100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 Light"/>
              </a:defRPr>
            </a:lvl5pPr>
            <a:lvl6pPr marL="1447038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688211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929384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170557" marR="0" indent="-280967" algn="l" defTabSz="482346" rtl="0" eaLnBrk="1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1337"/>
              </a:buClr>
              <a:buSzPts val="2800"/>
              <a:buFont typeface="Arial"/>
              <a:buChar char="•"/>
              <a:tabLst/>
              <a:defRPr sz="1477" b="0" i="0" u="none" strike="noStrike" cap="none" spc="0" baseline="0">
                <a:ln>
                  <a:noFill/>
                </a:ln>
                <a:solidFill>
                  <a:srgbClr val="001337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Modify the code at the four appropriate places denoted by </a:t>
            </a:r>
          </a:p>
          <a:p>
            <a:pPr marL="7937" indent="0" hangingPunct="0">
              <a:buFontTx/>
              <a:buNone/>
            </a:pPr>
            <a:r>
              <a:rPr lang="en-CA" sz="2400" kern="0" dirty="0">
                <a:solidFill>
                  <a:schemeClr val="accent1">
                    <a:lumMod val="50000"/>
                  </a:schemeClr>
                </a:solidFill>
              </a:rPr>
              <a:t>“Objective n of 4”.</a:t>
            </a:r>
          </a:p>
          <a:p>
            <a:pPr marL="7937" indent="0" hangingPunct="0">
              <a:buFontTx/>
              <a:buNone/>
            </a:pPr>
            <a:endParaRPr lang="en-CA" sz="24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Linearize dynamics and apply PD controller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Pole placement and LQR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When system behavior deviates from linearization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 Nested architecture, nonlinear eq’s and measurements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388" r="60641" b="50543"/>
          <a:stretch/>
        </p:blipFill>
        <p:spPr>
          <a:xfrm>
            <a:off x="943217" y="1326338"/>
            <a:ext cx="3285357" cy="2248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295DA-2837-A74F-9116-6118455B1C70}"/>
                  </a:ext>
                </a:extLst>
              </p:cNvPr>
              <p:cNvSpPr txBox="1"/>
              <p:nvPr/>
            </p:nvSpPr>
            <p:spPr>
              <a:xfrm>
                <a:off x="2859763" y="4115744"/>
                <a:ext cx="2470484" cy="20929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295DA-2837-A74F-9116-6118455B1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63" y="4115744"/>
                <a:ext cx="2470484" cy="209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06914E-036E-E247-B481-27DDF12CD1A6}"/>
                  </a:ext>
                </a:extLst>
              </p:cNvPr>
              <p:cNvSpPr txBox="1"/>
              <p:nvPr/>
            </p:nvSpPr>
            <p:spPr>
              <a:xfrm>
                <a:off x="1371999" y="1432901"/>
                <a:ext cx="399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06914E-036E-E247-B481-27DDF12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99" y="1432901"/>
                <a:ext cx="399084" cy="369332"/>
              </a:xfrm>
              <a:prstGeom prst="rect">
                <a:avLst/>
              </a:prstGeom>
              <a:blipFill>
                <a:blip r:embed="rId4"/>
                <a:stretch>
                  <a:fillRect l="-18182" r="-454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03AEF-D176-7744-A954-E0D7F47BBE63}"/>
                  </a:ext>
                </a:extLst>
              </p:cNvPr>
              <p:cNvSpPr txBox="1"/>
              <p:nvPr/>
            </p:nvSpPr>
            <p:spPr>
              <a:xfrm>
                <a:off x="4166108" y="1940398"/>
                <a:ext cx="399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703AEF-D176-7744-A954-E0D7F47BB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08" y="1940398"/>
                <a:ext cx="399084" cy="369332"/>
              </a:xfrm>
              <a:prstGeom prst="rect">
                <a:avLst/>
              </a:prstGeom>
              <a:blipFill>
                <a:blip r:embed="rId5"/>
                <a:stretch>
                  <a:fillRect l="-18182" r="-454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A47F-4A75-7048-93DC-4E76DBEF3590}"/>
                  </a:ext>
                </a:extLst>
              </p:cNvPr>
              <p:cNvSpPr txBox="1"/>
              <p:nvPr/>
            </p:nvSpPr>
            <p:spPr>
              <a:xfrm>
                <a:off x="3420854" y="2776427"/>
                <a:ext cx="28552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A47F-4A75-7048-93DC-4E76DBEF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54" y="2776427"/>
                <a:ext cx="285526" cy="369332"/>
              </a:xfrm>
              <a:prstGeom prst="rect">
                <a:avLst/>
              </a:prstGeom>
              <a:blipFill>
                <a:blip r:embed="rId6"/>
                <a:stretch>
                  <a:fillRect l="-36170" r="-34043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F8DC3-406D-5B43-8397-78F85BEEE5A4}"/>
                  </a:ext>
                </a:extLst>
              </p:cNvPr>
              <p:cNvSpPr txBox="1"/>
              <p:nvPr/>
            </p:nvSpPr>
            <p:spPr>
              <a:xfrm>
                <a:off x="5368794" y="3707909"/>
                <a:ext cx="5799221" cy="24777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 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 0    </m:t>
                                      </m:r>
                                    </m:e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box>
                                        <m:box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419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419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  <m:func>
                                        <m:func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CA" sz="2400"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400"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419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419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  <m:func>
                                        <m:func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box>
                                        <m:box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419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CA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F8DC3-406D-5B43-8397-78F85BEEE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94" y="3707909"/>
                <a:ext cx="5799221" cy="2477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380AC2B-9631-4C2D-B659-971629B7E027}"/>
              </a:ext>
            </a:extLst>
          </p:cNvPr>
          <p:cNvSpPr txBox="1"/>
          <p:nvPr/>
        </p:nvSpPr>
        <p:spPr>
          <a:xfrm>
            <a:off x="1011934" y="4946774"/>
            <a:ext cx="1501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space:</a:t>
            </a:r>
            <a:endParaRPr lang="en-CA" sz="24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06BF4B-1A68-4579-B45C-07B29EAE6530}"/>
              </a:ext>
            </a:extLst>
          </p:cNvPr>
          <p:cNvCxnSpPr/>
          <p:nvPr/>
        </p:nvCxnSpPr>
        <p:spPr>
          <a:xfrm flipV="1">
            <a:off x="402336" y="2004406"/>
            <a:ext cx="0" cy="2037242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round/>
            <a:tailEnd type="triangle" w="lg" len="med"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50ABA-DC73-4F26-ABD7-F7D1A42DDDF8}"/>
              </a:ext>
            </a:extLst>
          </p:cNvPr>
          <p:cNvCxnSpPr>
            <a:cxnSpLocks/>
          </p:cNvCxnSpPr>
          <p:nvPr/>
        </p:nvCxnSpPr>
        <p:spPr>
          <a:xfrm>
            <a:off x="384864" y="4041648"/>
            <a:ext cx="1920240" cy="0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round/>
            <a:tailEnd type="triangle" w="lg" len="med"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4F8AB8-504C-4D44-BCD8-E386075A8D89}"/>
                  </a:ext>
                </a:extLst>
              </p:cNvPr>
              <p:cNvSpPr txBox="1"/>
              <p:nvPr/>
            </p:nvSpPr>
            <p:spPr>
              <a:xfrm>
                <a:off x="154304" y="2041298"/>
                <a:ext cx="2392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4F8AB8-504C-4D44-BCD8-E386075A8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4" y="2041298"/>
                <a:ext cx="239296" cy="369332"/>
              </a:xfrm>
              <a:prstGeom prst="rect">
                <a:avLst/>
              </a:prstGeom>
              <a:blipFill>
                <a:blip r:embed="rId8"/>
                <a:stretch>
                  <a:fillRect l="-12500" r="-10000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86858C-CB7F-496B-9D79-CB9FF461FF70}"/>
                  </a:ext>
                </a:extLst>
              </p:cNvPr>
              <p:cNvSpPr txBox="1"/>
              <p:nvPr/>
            </p:nvSpPr>
            <p:spPr>
              <a:xfrm>
                <a:off x="1931771" y="393107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86858C-CB7F-496B-9D79-CB9FF461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71" y="3931078"/>
                <a:ext cx="261738" cy="369332"/>
              </a:xfrm>
              <a:prstGeom prst="rect">
                <a:avLst/>
              </a:prstGeom>
              <a:blipFill>
                <a:blip r:embed="rId9"/>
                <a:stretch>
                  <a:fillRect l="-25581" r="-23256" b="-3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24C29B-B360-49D9-B966-E7862865E67A}"/>
                  </a:ext>
                </a:extLst>
              </p:cNvPr>
              <p:cNvSpPr txBox="1"/>
              <p:nvPr/>
            </p:nvSpPr>
            <p:spPr>
              <a:xfrm>
                <a:off x="1836236" y="2213537"/>
                <a:ext cx="396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24C29B-B360-49D9-B966-E7862865E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36" y="2213537"/>
                <a:ext cx="396775" cy="369332"/>
              </a:xfrm>
              <a:prstGeom prst="rect">
                <a:avLst/>
              </a:prstGeom>
              <a:blipFill>
                <a:blip r:embed="rId10"/>
                <a:stretch>
                  <a:fillRect l="-7692" r="-461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A1E0A8D-A147-4CC5-9015-BE13AE16B621}"/>
              </a:ext>
            </a:extLst>
          </p:cNvPr>
          <p:cNvGrpSpPr/>
          <p:nvPr/>
        </p:nvGrpSpPr>
        <p:grpSpPr>
          <a:xfrm flipH="1">
            <a:off x="2020708" y="2567618"/>
            <a:ext cx="946800" cy="846819"/>
            <a:chOff x="7612459" y="2165955"/>
            <a:chExt cx="944850" cy="37742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F9F7E1-D674-4199-8923-59E43488D091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D29FF7-4600-4ED7-A7AA-FEB07ABF5D86}"/>
                </a:ext>
              </a:extLst>
            </p:cNvPr>
            <p:cNvSpPr/>
            <p:nvPr/>
          </p:nvSpPr>
          <p:spPr>
            <a:xfrm flipH="1">
              <a:off x="7971071" y="2165955"/>
              <a:ext cx="262848" cy="632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FEBDB8-A4AE-4B28-80EE-75A0DC1A2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376722-B695-41DC-B9E9-7B79423792A3}"/>
              </a:ext>
            </a:extLst>
          </p:cNvPr>
          <p:cNvCxnSpPr>
            <a:cxnSpLocks/>
          </p:cNvCxnSpPr>
          <p:nvPr/>
        </p:nvCxnSpPr>
        <p:spPr>
          <a:xfrm flipH="1" flipV="1">
            <a:off x="2132463" y="2125064"/>
            <a:ext cx="329922" cy="920585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round/>
            <a:tailEnd type="triangle" w="lg" len="med"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D1A8A6-7F05-4C25-B78D-3A77C5846E9E}"/>
                  </a:ext>
                </a:extLst>
              </p:cNvPr>
              <p:cNvSpPr txBox="1"/>
              <p:nvPr/>
            </p:nvSpPr>
            <p:spPr>
              <a:xfrm>
                <a:off x="2306411" y="3383466"/>
                <a:ext cx="403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D1A8A6-7F05-4C25-B78D-3A77C5846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411" y="3383466"/>
                <a:ext cx="403893" cy="369332"/>
              </a:xfrm>
              <a:prstGeom prst="rect">
                <a:avLst/>
              </a:prstGeom>
              <a:blipFill>
                <a:blip r:embed="rId11"/>
                <a:stretch>
                  <a:fillRect l="-7463" r="-298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134D85-7E0D-45DA-85A6-8D19AD1CBFE2}"/>
                  </a:ext>
                </a:extLst>
              </p:cNvPr>
              <p:cNvSpPr txBox="1"/>
              <p:nvPr/>
            </p:nvSpPr>
            <p:spPr>
              <a:xfrm>
                <a:off x="5067910" y="1432901"/>
                <a:ext cx="4767109" cy="14554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box>
                                <m:func>
                                  <m:func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box>
                                <m:func>
                                  <m:func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419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134D85-7E0D-45DA-85A6-8D19AD1C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910" y="1432901"/>
                <a:ext cx="4767109" cy="14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D48F5B3E-EB06-4048-8040-DCB2E9A6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Planar (2D) Quadrotor Model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8FA445-9FA6-4884-8D3E-CBF8C573A65C}"/>
              </a:ext>
            </a:extLst>
          </p:cNvPr>
          <p:cNvGrpSpPr/>
          <p:nvPr/>
        </p:nvGrpSpPr>
        <p:grpSpPr>
          <a:xfrm>
            <a:off x="9748097" y="1770865"/>
            <a:ext cx="1500686" cy="809286"/>
            <a:chOff x="9748097" y="1770865"/>
            <a:chExt cx="1500686" cy="8092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D0FF91-BE43-424E-811C-34108D7826DE}"/>
                </a:ext>
              </a:extLst>
            </p:cNvPr>
            <p:cNvSpPr txBox="1"/>
            <p:nvPr/>
          </p:nvSpPr>
          <p:spPr>
            <a:xfrm>
              <a:off x="9748097" y="1770865"/>
              <a:ext cx="107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7305D9-6EBE-4070-9CA4-2A6E01A5A358}"/>
                </a:ext>
              </a:extLst>
            </p:cNvPr>
            <p:cNvSpPr txBox="1"/>
            <p:nvPr/>
          </p:nvSpPr>
          <p:spPr>
            <a:xfrm>
              <a:off x="9748097" y="2118486"/>
              <a:ext cx="1500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5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9494" y="938177"/>
            <a:ext cx="11130855" cy="5093270"/>
          </a:xfrm>
        </p:spPr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linearly control a planar (2D)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Planar (2D) quadrotor model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rgbClr val="0365C0">
                    <a:lumMod val="50000"/>
                  </a:srgbClr>
                </a:solidFill>
              </a:rPr>
              <a:t> Linearization 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 Nested control loop 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other linear controllers can we use?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When should we use nonlinear controllers?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nonlinearly control a planar (2D) quadrotor?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the planar quadrotor in simulation?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1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099" y="938177"/>
            <a:ext cx="10405353" cy="5093270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Helps us to control nonlinear systems around equilibrium points. </a:t>
            </a:r>
          </a:p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Insight of stability around equilibrium points (Lyapunov linearization method).</a:t>
            </a:r>
          </a:p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For nonlinear systems of the following form:                           with equilibrium   point                        .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 Taylor first-order expansion:</a:t>
            </a: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E.g., </a:t>
            </a:r>
          </a:p>
          <a:p>
            <a:pPr marL="7937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Equilibrium point:</a:t>
            </a:r>
          </a:p>
          <a:p>
            <a:pPr marL="7937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Linearization through Taylor expansion:</a:t>
            </a:r>
          </a:p>
          <a:p>
            <a:pPr marL="7937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7937" indent="0">
              <a:buNone/>
            </a:pPr>
            <a:br>
              <a:rPr lang="en-CA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/>
              <p:nvPr/>
            </p:nvSpPr>
            <p:spPr>
              <a:xfrm>
                <a:off x="6356396" y="1869886"/>
                <a:ext cx="1589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96" y="1869886"/>
                <a:ext cx="1589025" cy="369332"/>
              </a:xfrm>
              <a:prstGeom prst="rect">
                <a:avLst/>
              </a:prstGeom>
              <a:blipFill>
                <a:blip r:embed="rId6"/>
                <a:stretch>
                  <a:fillRect l="-1538" t="-3333" r="-5769" b="-3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1BF27-F7AA-49D1-9015-EA767F0715FB}"/>
                  </a:ext>
                </a:extLst>
              </p:cNvPr>
              <p:cNvSpPr txBox="1"/>
              <p:nvPr/>
            </p:nvSpPr>
            <p:spPr>
              <a:xfrm>
                <a:off x="722478" y="3051692"/>
                <a:ext cx="8701165" cy="754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           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1BF27-F7AA-49D1-9015-EA767F071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78" y="3051692"/>
                <a:ext cx="8701165" cy="7545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2A2DCC-0AF8-420A-BF6C-085A0826FCCD}"/>
                  </a:ext>
                </a:extLst>
              </p:cNvPr>
              <p:cNvSpPr txBox="1"/>
              <p:nvPr/>
            </p:nvSpPr>
            <p:spPr>
              <a:xfrm>
                <a:off x="1488853" y="2245246"/>
                <a:ext cx="1566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2A2DCC-0AF8-420A-BF6C-085A0826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53" y="2245246"/>
                <a:ext cx="1566134" cy="369332"/>
              </a:xfrm>
              <a:prstGeom prst="rect">
                <a:avLst/>
              </a:prstGeom>
              <a:blipFill>
                <a:blip r:embed="rId10"/>
                <a:stretch>
                  <a:fillRect l="-6226" r="-4280" b="-377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51C525-33E2-4E2D-BAE3-C94DA893BB9C}"/>
                  </a:ext>
                </a:extLst>
              </p:cNvPr>
              <p:cNvSpPr txBox="1"/>
              <p:nvPr/>
            </p:nvSpPr>
            <p:spPr>
              <a:xfrm>
                <a:off x="1339637" y="4024287"/>
                <a:ext cx="4349909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=−4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51C525-33E2-4E2D-BAE3-C94DA893B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37" y="4024287"/>
                <a:ext cx="4349909" cy="373500"/>
              </a:xfrm>
              <a:prstGeom prst="rect">
                <a:avLst/>
              </a:prstGeom>
              <a:blipFill>
                <a:blip r:embed="rId5"/>
                <a:stretch>
                  <a:fillRect l="-421" r="-281" b="-377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7ACC97-EF4F-4184-A074-B5F277A5A8A4}"/>
                  </a:ext>
                </a:extLst>
              </p:cNvPr>
              <p:cNvSpPr txBox="1"/>
              <p:nvPr/>
            </p:nvSpPr>
            <p:spPr>
              <a:xfrm>
                <a:off x="3088054" y="4457739"/>
                <a:ext cx="6974025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 →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7ACC97-EF4F-4184-A074-B5F277A5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054" y="4457739"/>
                <a:ext cx="6974025" cy="373500"/>
              </a:xfrm>
              <a:prstGeom prst="rect">
                <a:avLst/>
              </a:prstGeom>
              <a:blipFill>
                <a:blip r:embed="rId11"/>
                <a:stretch>
                  <a:fillRect l="-87" r="-437" b="-14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1919B5-0CA8-4100-BA06-899000A7A789}"/>
                  </a:ext>
                </a:extLst>
              </p:cNvPr>
              <p:cNvSpPr txBox="1"/>
              <p:nvPr/>
            </p:nvSpPr>
            <p:spPr>
              <a:xfrm>
                <a:off x="722478" y="5456876"/>
                <a:ext cx="7376891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=−20</m:t>
                      </m:r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1919B5-0CA8-4100-BA06-899000A7A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78" y="5456876"/>
                <a:ext cx="7376891" cy="375103"/>
              </a:xfrm>
              <a:prstGeom prst="rect">
                <a:avLst/>
              </a:prstGeom>
              <a:blipFill>
                <a:blip r:embed="rId1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70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6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1B6899-C922-4320-8893-FB32330FCB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4100" y="958114"/>
            <a:ext cx="9246822" cy="5093270"/>
          </a:xfrm>
        </p:spPr>
        <p:txBody>
          <a:bodyPr>
            <a:noAutofit/>
          </a:bodyPr>
          <a:lstStyle/>
          <a:p>
            <a:pPr marL="7937" indent="0" hangingPunc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Nonlinear equations of motion: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 hangingPunc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br>
              <a:rPr lang="en-CA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885262-5E86-1C46-BC2F-9205FF9D7C0C}"/>
                  </a:ext>
                </a:extLst>
              </p:cNvPr>
              <p:cNvSpPr txBox="1"/>
              <p:nvPr/>
            </p:nvSpPr>
            <p:spPr>
              <a:xfrm>
                <a:off x="567926" y="1804765"/>
                <a:ext cx="10038231" cy="1270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342900" indent="-342900" hangingPunct="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Linearize around the equilibrium hover configuration:</a:t>
                </a:r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hangingPunct="0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s-419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42900" indent="-342900" hangingPunct="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Linearized dynamics around hover (first-order Taylor expansion):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885262-5E86-1C46-BC2F-9205FF9D7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6" y="1804765"/>
                <a:ext cx="10038231" cy="1270539"/>
              </a:xfrm>
              <a:prstGeom prst="rect">
                <a:avLst/>
              </a:prstGeom>
              <a:blipFill>
                <a:blip r:embed="rId2"/>
                <a:stretch>
                  <a:fillRect l="-1275" t="-3365" b="-105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/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3AF002-7790-44AF-9511-9720EABF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149269"/>
                <a:ext cx="2364237" cy="369332"/>
              </a:xfrm>
              <a:prstGeom prst="rect">
                <a:avLst/>
              </a:prstGeom>
              <a:blipFill>
                <a:blip r:embed="rId3"/>
                <a:stretch>
                  <a:fillRect l="-2062" t="-168333" r="-27320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/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9337-924D-4C39-B1C3-9A5B58A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00" y="1515867"/>
                <a:ext cx="2943947" cy="369332"/>
              </a:xfrm>
              <a:prstGeom prst="rect">
                <a:avLst/>
              </a:prstGeom>
              <a:blipFill>
                <a:blip r:embed="rId4"/>
                <a:stretch>
                  <a:fillRect l="-207" t="-168333" r="-21946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/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7D7DA-B270-4AC7-9D94-C40483C8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436" y="1129415"/>
                <a:ext cx="1574982" cy="386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1BF27-F7AA-49D1-9015-EA767F0715FB}"/>
                  </a:ext>
                </a:extLst>
              </p:cNvPr>
              <p:cNvSpPr txBox="1"/>
              <p:nvPr/>
            </p:nvSpPr>
            <p:spPr>
              <a:xfrm>
                <a:off x="787792" y="3081587"/>
                <a:ext cx="7896329" cy="754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CA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1BF27-F7AA-49D1-9015-EA767F071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92" y="3081587"/>
                <a:ext cx="7896329" cy="7545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83A4E-C242-4A58-92DC-13BA09379925}"/>
                  </a:ext>
                </a:extLst>
              </p:cNvPr>
              <p:cNvSpPr txBox="1"/>
              <p:nvPr/>
            </p:nvSpPr>
            <p:spPr>
              <a:xfrm>
                <a:off x="7831876" y="4108075"/>
                <a:ext cx="1033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83A4E-C242-4A58-92DC-13BA0937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876" y="4108075"/>
                <a:ext cx="1033040" cy="369332"/>
              </a:xfrm>
              <a:prstGeom prst="rect">
                <a:avLst/>
              </a:prstGeom>
              <a:blipFill>
                <a:blip r:embed="rId7"/>
                <a:stretch>
                  <a:fillRect l="-1775" r="-8876" b="-3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45771B-2937-4578-8810-05B8922ABA54}"/>
                  </a:ext>
                </a:extLst>
              </p:cNvPr>
              <p:cNvSpPr txBox="1"/>
              <p:nvPr/>
            </p:nvSpPr>
            <p:spPr>
              <a:xfrm>
                <a:off x="10094702" y="4660311"/>
                <a:ext cx="1739387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45771B-2937-4578-8810-05B8922A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702" y="4660311"/>
                <a:ext cx="1739387" cy="632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331352-E5D1-40F2-919C-12AF8331F61D}"/>
                  </a:ext>
                </a:extLst>
              </p:cNvPr>
              <p:cNvSpPr txBox="1"/>
              <p:nvPr/>
            </p:nvSpPr>
            <p:spPr>
              <a:xfrm>
                <a:off x="10436558" y="5313040"/>
                <a:ext cx="1055674" cy="69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331352-E5D1-40F2-919C-12AF8331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558" y="5313040"/>
                <a:ext cx="1055674" cy="6929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2D405D-06EB-4158-9F51-3D24F4E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</a:rPr>
              <a:t>Linearized Dynamics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34F0FF-3524-49A4-AA33-B8DF0F17B93A}"/>
                  </a:ext>
                </a:extLst>
              </p:cNvPr>
              <p:cNvSpPr txBox="1"/>
              <p:nvPr/>
            </p:nvSpPr>
            <p:spPr>
              <a:xfrm>
                <a:off x="881271" y="4108075"/>
                <a:ext cx="2942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func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34F0FF-3524-49A4-AA33-B8DF0F17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71" y="4108075"/>
                <a:ext cx="2942793" cy="369332"/>
              </a:xfrm>
              <a:prstGeom prst="rect">
                <a:avLst/>
              </a:prstGeom>
              <a:blipFill>
                <a:blip r:embed="rId10"/>
                <a:stretch>
                  <a:fillRect l="-3734" t="-168333" r="-20332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99F75-EA79-4D27-8F42-84FBC7C3B101}"/>
                  </a:ext>
                </a:extLst>
              </p:cNvPr>
              <p:cNvSpPr txBox="1"/>
              <p:nvPr/>
            </p:nvSpPr>
            <p:spPr>
              <a:xfrm>
                <a:off x="3794117" y="4108075"/>
                <a:ext cx="1092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99F75-EA79-4D27-8F42-84FBC7C3B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17" y="4108075"/>
                <a:ext cx="1092992" cy="369332"/>
              </a:xfrm>
              <a:prstGeom prst="rect">
                <a:avLst/>
              </a:prstGeom>
              <a:blipFill>
                <a:blip r:embed="rId11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E49605-9245-4903-B2D9-5B36BECFB1C3}"/>
                  </a:ext>
                </a:extLst>
              </p:cNvPr>
              <p:cNvSpPr txBox="1"/>
              <p:nvPr/>
            </p:nvSpPr>
            <p:spPr>
              <a:xfrm>
                <a:off x="4848391" y="4108075"/>
                <a:ext cx="16141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E49605-9245-4903-B2D9-5B36BECF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391" y="4108075"/>
                <a:ext cx="1614160" cy="369332"/>
              </a:xfrm>
              <a:prstGeom prst="rect">
                <a:avLst/>
              </a:prstGeom>
              <a:blipFill>
                <a:blip r:embed="rId12"/>
                <a:stretch>
                  <a:fillRect t="-168333" r="-40755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3A426C-5FC0-4CF6-8A1D-77F9DB96A8D0}"/>
                  </a:ext>
                </a:extLst>
              </p:cNvPr>
              <p:cNvSpPr txBox="1"/>
              <p:nvPr/>
            </p:nvSpPr>
            <p:spPr>
              <a:xfrm>
                <a:off x="6459455" y="4108075"/>
                <a:ext cx="1470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3A426C-5FC0-4CF6-8A1D-77F9DB96A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55" y="4108075"/>
                <a:ext cx="1470211" cy="369332"/>
              </a:xfrm>
              <a:prstGeom prst="rect">
                <a:avLst/>
              </a:prstGeom>
              <a:blipFill>
                <a:blip r:embed="rId13"/>
                <a:stretch>
                  <a:fillRect l="-9959" r="-2905" b="-3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BBA03F5-D33A-4613-83D0-66E71E926F66}"/>
              </a:ext>
            </a:extLst>
          </p:cNvPr>
          <p:cNvGrpSpPr/>
          <p:nvPr/>
        </p:nvGrpSpPr>
        <p:grpSpPr>
          <a:xfrm>
            <a:off x="2607469" y="3822797"/>
            <a:ext cx="817960" cy="725374"/>
            <a:chOff x="2672784" y="3822797"/>
            <a:chExt cx="817960" cy="72537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6FC914-FD5C-4323-B656-CB217685EA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2784" y="4088138"/>
              <a:ext cx="530210" cy="460033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24DF8A-8CB2-472E-BF4D-3010C059D1E4}"/>
                    </a:ext>
                  </a:extLst>
                </p:cNvPr>
                <p:cNvSpPr txBox="1"/>
                <p:nvPr/>
              </p:nvSpPr>
              <p:spPr>
                <a:xfrm>
                  <a:off x="3235867" y="3822797"/>
                  <a:ext cx="2548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24DF8A-8CB2-472E-BF4D-3010C059D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867" y="3822797"/>
                  <a:ext cx="254877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3810" r="-26190" b="-983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B88F3B-5287-463C-BDA1-3A1FF3A1D977}"/>
              </a:ext>
            </a:extLst>
          </p:cNvPr>
          <p:cNvGrpSpPr/>
          <p:nvPr/>
        </p:nvGrpSpPr>
        <p:grpSpPr>
          <a:xfrm>
            <a:off x="5347769" y="3820264"/>
            <a:ext cx="817961" cy="725374"/>
            <a:chOff x="2672784" y="3822797"/>
            <a:chExt cx="817961" cy="7253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CF1221-7EA8-4DDA-9E63-7D29C1D72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2784" y="4088138"/>
              <a:ext cx="530210" cy="460033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8AD1CF-6A80-45CC-A625-F151FCEFEB51}"/>
                    </a:ext>
                  </a:extLst>
                </p:cNvPr>
                <p:cNvSpPr txBox="1"/>
                <p:nvPr/>
              </p:nvSpPr>
              <p:spPr>
                <a:xfrm>
                  <a:off x="3235867" y="3822797"/>
                  <a:ext cx="2548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8AD1CF-6A80-45CC-A625-F151FCEFE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867" y="3822797"/>
                  <a:ext cx="25487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6829" r="-26829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7ED94-AFA3-4850-822F-6507177A1D8F}"/>
                  </a:ext>
                </a:extLst>
              </p:cNvPr>
              <p:cNvSpPr txBox="1"/>
              <p:nvPr/>
            </p:nvSpPr>
            <p:spPr>
              <a:xfrm>
                <a:off x="891320" y="4791918"/>
                <a:ext cx="2876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7ED94-AFA3-4850-822F-6507177A1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0" y="4791918"/>
                <a:ext cx="2876044" cy="369332"/>
              </a:xfrm>
              <a:prstGeom prst="rect">
                <a:avLst/>
              </a:prstGeom>
              <a:blipFill>
                <a:blip r:embed="rId16"/>
                <a:stretch>
                  <a:fillRect l="-2542" t="-163934" r="-20763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CF481-44E5-485F-957D-97356DA54350}"/>
                  </a:ext>
                </a:extLst>
              </p:cNvPr>
              <p:cNvSpPr txBox="1"/>
              <p:nvPr/>
            </p:nvSpPr>
            <p:spPr>
              <a:xfrm>
                <a:off x="3781884" y="4791918"/>
                <a:ext cx="1092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CF481-44E5-485F-957D-97356DA54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84" y="4791918"/>
                <a:ext cx="1092992" cy="369332"/>
              </a:xfrm>
              <a:prstGeom prst="rect">
                <a:avLst/>
              </a:prstGeom>
              <a:blipFill>
                <a:blip r:embed="rId17"/>
                <a:stretch>
                  <a:fillRect l="-1111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FA5AF2-5FAE-485D-8B75-75B2B959342C}"/>
                  </a:ext>
                </a:extLst>
              </p:cNvPr>
              <p:cNvSpPr txBox="1"/>
              <p:nvPr/>
            </p:nvSpPr>
            <p:spPr>
              <a:xfrm>
                <a:off x="4804039" y="4791918"/>
                <a:ext cx="16574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FA5AF2-5FAE-485D-8B75-75B2B959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39" y="4791918"/>
                <a:ext cx="1657441" cy="369332"/>
              </a:xfrm>
              <a:prstGeom prst="rect">
                <a:avLst/>
              </a:prstGeom>
              <a:blipFill>
                <a:blip r:embed="rId18"/>
                <a:stretch>
                  <a:fillRect l="-5882" t="-163934" r="-36765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9EF125-F020-4159-8312-FC9EAFF06AB4}"/>
                  </a:ext>
                </a:extLst>
              </p:cNvPr>
              <p:cNvSpPr txBox="1"/>
              <p:nvPr/>
            </p:nvSpPr>
            <p:spPr>
              <a:xfrm>
                <a:off x="7817252" y="4791918"/>
                <a:ext cx="1933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9EF125-F020-4159-8312-FC9EAFF0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252" y="4791918"/>
                <a:ext cx="1933350" cy="369332"/>
              </a:xfrm>
              <a:prstGeom prst="rect">
                <a:avLst/>
              </a:prstGeom>
              <a:blipFill>
                <a:blip r:embed="rId19"/>
                <a:stretch>
                  <a:fillRect l="-3459" t="-163934" r="-31132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27945A-1CF1-4179-B72A-94C1A0618A4E}"/>
                  </a:ext>
                </a:extLst>
              </p:cNvPr>
              <p:cNvSpPr txBox="1"/>
              <p:nvPr/>
            </p:nvSpPr>
            <p:spPr>
              <a:xfrm>
                <a:off x="6403877" y="4791918"/>
                <a:ext cx="1469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27945A-1CF1-4179-B72A-94C1A0618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877" y="4791918"/>
                <a:ext cx="1469185" cy="369332"/>
              </a:xfrm>
              <a:prstGeom prst="rect">
                <a:avLst/>
              </a:prstGeom>
              <a:blipFill>
                <a:blip r:embed="rId20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0F94739-454E-4301-BD41-03C98DD04B37}"/>
              </a:ext>
            </a:extLst>
          </p:cNvPr>
          <p:cNvGrpSpPr/>
          <p:nvPr/>
        </p:nvGrpSpPr>
        <p:grpSpPr>
          <a:xfrm>
            <a:off x="2587267" y="4496263"/>
            <a:ext cx="817961" cy="725374"/>
            <a:chOff x="2672784" y="3822797"/>
            <a:chExt cx="817961" cy="72537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735183-23B9-42EB-97BF-F95679BE0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2784" y="4088138"/>
              <a:ext cx="530210" cy="460033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11B546F-4C09-47D1-AC0D-35D163570FCA}"/>
                    </a:ext>
                  </a:extLst>
                </p:cNvPr>
                <p:cNvSpPr txBox="1"/>
                <p:nvPr/>
              </p:nvSpPr>
              <p:spPr>
                <a:xfrm>
                  <a:off x="3235867" y="3822797"/>
                  <a:ext cx="2548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11B546F-4C09-47D1-AC0D-35D163570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867" y="3822797"/>
                  <a:ext cx="254878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26190" r="-23810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B17BD4-0078-438E-AD6A-39C750539BCB}"/>
              </a:ext>
            </a:extLst>
          </p:cNvPr>
          <p:cNvGrpSpPr/>
          <p:nvPr/>
        </p:nvGrpSpPr>
        <p:grpSpPr>
          <a:xfrm>
            <a:off x="5237511" y="4502908"/>
            <a:ext cx="817960" cy="725374"/>
            <a:chOff x="2672784" y="3822797"/>
            <a:chExt cx="817960" cy="72537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33E6C6-62CC-47F9-8BCA-1A205B0B1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2784" y="4088138"/>
              <a:ext cx="530210" cy="460033"/>
            </a:xfrm>
            <a:prstGeom prst="straightConnector1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  <a:tailEnd type="triangle" w="lg" len="med"/>
            </a:ln>
            <a:effectLst>
              <a:outerShdw blurRad="38100" dist="20000" dir="5400000" rotWithShape="0">
                <a:schemeClr val="bg1">
                  <a:alpha val="38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6666DC-EBC5-466D-9D46-7FC23032282C}"/>
                    </a:ext>
                  </a:extLst>
                </p:cNvPr>
                <p:cNvSpPr txBox="1"/>
                <p:nvPr/>
              </p:nvSpPr>
              <p:spPr>
                <a:xfrm>
                  <a:off x="3235867" y="3822797"/>
                  <a:ext cx="2548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24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6666DC-EBC5-466D-9D46-7FC230322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867" y="3822797"/>
                  <a:ext cx="254877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26829" r="-26829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73394F5-0DC3-45C7-B07D-F850C4BB3296}"/>
                  </a:ext>
                </a:extLst>
              </p:cNvPr>
              <p:cNvSpPr txBox="1"/>
              <p:nvPr/>
            </p:nvSpPr>
            <p:spPr>
              <a:xfrm>
                <a:off x="875917" y="5474848"/>
                <a:ext cx="871649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73394F5-0DC3-45C7-B07D-F850C4BB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17" y="5474848"/>
                <a:ext cx="871649" cy="38645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8437ED-7A0A-4737-AFB2-34A8C32DD8EF}"/>
                  </a:ext>
                </a:extLst>
              </p:cNvPr>
              <p:cNvSpPr txBox="1"/>
              <p:nvPr/>
            </p:nvSpPr>
            <p:spPr>
              <a:xfrm>
                <a:off x="1726065" y="5483408"/>
                <a:ext cx="1089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8437ED-7A0A-4737-AFB2-34A8C32D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065" y="5483408"/>
                <a:ext cx="1089722" cy="369332"/>
              </a:xfrm>
              <a:prstGeom prst="rect">
                <a:avLst/>
              </a:prstGeom>
              <a:blipFill>
                <a:blip r:embed="rId24"/>
                <a:stretch>
                  <a:fillRect l="-5028" t="-168333" r="-49721" b="-25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CEA05D-5343-4C12-8029-80FF8DCB2A8B}"/>
                  </a:ext>
                </a:extLst>
              </p:cNvPr>
              <p:cNvSpPr txBox="1"/>
              <p:nvPr/>
            </p:nvSpPr>
            <p:spPr>
              <a:xfrm>
                <a:off x="2793431" y="5478604"/>
                <a:ext cx="11953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CEA05D-5343-4C12-8029-80FF8DCB2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31" y="5478604"/>
                <a:ext cx="1195327" cy="369332"/>
              </a:xfrm>
              <a:prstGeom prst="rect">
                <a:avLst/>
              </a:prstGeom>
              <a:blipFill>
                <a:blip r:embed="rId2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0B2A57-1899-464C-81F1-D017C50ED610}"/>
                  </a:ext>
                </a:extLst>
              </p:cNvPr>
              <p:cNvSpPr txBox="1"/>
              <p:nvPr/>
            </p:nvSpPr>
            <p:spPr>
              <a:xfrm>
                <a:off x="3938258" y="5474848"/>
                <a:ext cx="12729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0B2A57-1899-464C-81F1-D017C50ED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58" y="5474848"/>
                <a:ext cx="1272913" cy="369332"/>
              </a:xfrm>
              <a:prstGeom prst="rect">
                <a:avLst/>
              </a:prstGeom>
              <a:blipFill>
                <a:blip r:embed="rId26"/>
                <a:stretch>
                  <a:fillRect l="-1435" t="-163934" r="-42584" b="-2540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452CD0-E106-48A9-8AB5-631A5F9980A5}"/>
                  </a:ext>
                </a:extLst>
              </p:cNvPr>
              <p:cNvSpPr txBox="1"/>
              <p:nvPr/>
            </p:nvSpPr>
            <p:spPr>
              <a:xfrm>
                <a:off x="10337621" y="4085605"/>
                <a:ext cx="1295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452CD0-E106-48A9-8AB5-631A5F998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621" y="4085605"/>
                <a:ext cx="1295291" cy="369332"/>
              </a:xfrm>
              <a:prstGeom prst="rect">
                <a:avLst/>
              </a:prstGeom>
              <a:blipFill>
                <a:blip r:embed="rId27"/>
                <a:stretch>
                  <a:fillRect l="-4717" r="-7075" b="-36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58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45" grpId="0"/>
      <p:bldP spid="47" grpId="0"/>
      <p:bldP spid="48" grpId="0"/>
      <p:bldP spid="49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5"/>
  <p:tag name="ORIGINALWIDTH" val="93"/>
  <p:tag name="LATEXADDIN" val="\documentclass{article}&#10;\usepackage{amsmath}&#10;\pagestyle{empty}&#10;\usepackage{amsmath}&#10;\usepackage{amsfonts}&#10;\usepackage{amssymb}&#10;&#10;\newcommand{\E}{\mathrm{E}}                     % Expected value&#10;\newcommand{\Var}{\mathrm{Var}}         % Variance&#10;\newcommand{\Cov}{\mathrm{Cov}}         % Covariance&#10;\newcommand{\T}{\mathrm{T}}                     % Transpose&#10;\newcommand{\diag}{\mathrm{diag}}       % diagonal&#10;\newcommand{\I}{\mathbf{I}}                     % Identity matrix&#10;&#10;\newcommand{\mb}[1]{\mathbf{#1}}        % Bold font for variables&#10;\newcommand{\bs}[1]{\boldsymbol{#1}}% Bold font for symbols (greek)&#10;\newcommand{\ts}[1]{_{#1}}                      % Time step subscript&#10;&#10;\begin{document}&#10;&#10;$\Delta$&#10;&#10;\end{document}"/>
  <p:tag name="IGUANATEXSIZE" val="20"/>
</p:tagLst>
</file>

<file path=ppt/theme/theme1.xml><?xml version="1.0" encoding="utf-8"?>
<a:theme xmlns:a="http://schemas.openxmlformats.org/drawingml/2006/main" name="UTIASThem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UTIASTheme" id="{62C448E0-E437-4343-9F04-CBF98DE05532}" vid="{B5499103-B878-4A9A-8C4F-620367CDDC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UTIASTheme</Template>
  <TotalTime>22627</TotalTime>
  <Words>4311</Words>
  <Application>Microsoft Office PowerPoint</Application>
  <PresentationFormat>Widescreen</PresentationFormat>
  <Paragraphs>735</Paragraphs>
  <Slides>53</Slides>
  <Notes>18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Gill Sans</vt:lpstr>
      <vt:lpstr>Helvetica Neue</vt:lpstr>
      <vt:lpstr>Helvetica Neue Light</vt:lpstr>
      <vt:lpstr>NimbusRomNo9L-Regu</vt:lpstr>
      <vt:lpstr>NimbusRomNo9L-ReguItal</vt:lpstr>
      <vt:lpstr>UTIASTheme</vt:lpstr>
      <vt:lpstr>AER 1216 – Fundamentals of UAVs</vt:lpstr>
      <vt:lpstr>Quadrotor Dynamics and Control I </vt:lpstr>
      <vt:lpstr>Quadrotor Dynamics and Control Lectures</vt:lpstr>
      <vt:lpstr>Quadrotor Dynamics and Control II </vt:lpstr>
      <vt:lpstr>Planar (2D) Quadrotor Model</vt:lpstr>
      <vt:lpstr>Planar (2D) Quadrotor Model</vt:lpstr>
      <vt:lpstr>Quadrotor Dynamics and Control II </vt:lpstr>
      <vt:lpstr>Linearization</vt:lpstr>
      <vt:lpstr>Linearized Dynamics Model</vt:lpstr>
      <vt:lpstr>Quadrotor Dynamics and Control II </vt:lpstr>
      <vt:lpstr>2D Trajectory Tracking Problem Statement</vt:lpstr>
      <vt:lpstr>Nested Control Architecture</vt:lpstr>
      <vt:lpstr>Nested Control Architecture</vt:lpstr>
      <vt:lpstr>Attitude Controller</vt:lpstr>
      <vt:lpstr>Nested Control Architecture</vt:lpstr>
      <vt:lpstr>Position Controller</vt:lpstr>
      <vt:lpstr>Nested Control Architecture</vt:lpstr>
      <vt:lpstr>Position Controller</vt:lpstr>
      <vt:lpstr>Nested Control Architecture</vt:lpstr>
      <vt:lpstr>Control Equations</vt:lpstr>
      <vt:lpstr>Control Equations</vt:lpstr>
      <vt:lpstr>Quadrotor Dynamics and Control II </vt:lpstr>
      <vt:lpstr>Linear Controllers</vt:lpstr>
      <vt:lpstr>Quadrotor Dynamics and Control II </vt:lpstr>
      <vt:lpstr>Linear Controllers</vt:lpstr>
      <vt:lpstr>PowerPoint Presentation</vt:lpstr>
      <vt:lpstr>Quadrotor Dynamics and Control II </vt:lpstr>
      <vt:lpstr>When should we use nonlinear controllers?</vt:lpstr>
      <vt:lpstr>When should we use nonlinear controllers?</vt:lpstr>
      <vt:lpstr>When should we use nonlinear controllers?</vt:lpstr>
      <vt:lpstr>When should we use nonlinear controllers?</vt:lpstr>
      <vt:lpstr>Triple Adaptive Flips</vt:lpstr>
      <vt:lpstr>Slalom Learning</vt:lpstr>
      <vt:lpstr>Visual Teach and Repeat</vt:lpstr>
      <vt:lpstr>When should we use nonlinear controllers?</vt:lpstr>
      <vt:lpstr>Nonlinear Controllers</vt:lpstr>
      <vt:lpstr>Nonlinear Controllers</vt:lpstr>
      <vt:lpstr>Learning and Adaptive Controllers</vt:lpstr>
      <vt:lpstr>Research Focus</vt:lpstr>
      <vt:lpstr>Learning-based Robust Control</vt:lpstr>
      <vt:lpstr>Development Process</vt:lpstr>
      <vt:lpstr>Importance of Nonlinear Controllers</vt:lpstr>
      <vt:lpstr>Quadrotor Dynamics and Control II </vt:lpstr>
      <vt:lpstr>Nonlinear Controller 1</vt:lpstr>
      <vt:lpstr>Nonlinear Controller 2</vt:lpstr>
      <vt:lpstr>Quadrotor Dynamics and Control II </vt:lpstr>
      <vt:lpstr>PowerPoint Presentation</vt:lpstr>
      <vt:lpstr>Quadrotor Dynamics and Control II </vt:lpstr>
      <vt:lpstr>Quadrotor Frames</vt:lpstr>
      <vt:lpstr>Linear Controller</vt:lpstr>
      <vt:lpstr>Linear vs Nonlinear Controller</vt:lpstr>
      <vt:lpstr>Useful Variables and Functions</vt:lpstr>
      <vt:lpstr>Quadrotor Dynamics and Control II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780: Special Topics in Mechatronics  Autonomous Mobile Robotics</dc:title>
  <dc:creator>stevenw</dc:creator>
  <cp:lastModifiedBy>Adam Heins</cp:lastModifiedBy>
  <cp:revision>491</cp:revision>
  <dcterms:created xsi:type="dcterms:W3CDTF">2009-04-15T14:25:33Z</dcterms:created>
  <dcterms:modified xsi:type="dcterms:W3CDTF">2020-11-26T00:48:12Z</dcterms:modified>
</cp:coreProperties>
</file>